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2" r:id="rId3"/>
    <p:sldId id="261" r:id="rId4"/>
    <p:sldId id="260" r:id="rId5"/>
    <p:sldId id="275" r:id="rId6"/>
    <p:sldId id="277" r:id="rId7"/>
    <p:sldId id="276" r:id="rId8"/>
    <p:sldId id="278" r:id="rId9"/>
    <p:sldId id="279" r:id="rId10"/>
    <p:sldId id="283" r:id="rId11"/>
    <p:sldId id="285" r:id="rId12"/>
    <p:sldId id="286" r:id="rId13"/>
    <p:sldId id="282" r:id="rId14"/>
    <p:sldId id="280" r:id="rId15"/>
    <p:sldId id="281"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ynthia Eaton" initials="CE" lastIdx="2" clrIdx="0">
    <p:extLst>
      <p:ext uri="{19B8F6BF-5375-455C-9EA6-DF929625EA0E}">
        <p15:presenceInfo xmlns:p15="http://schemas.microsoft.com/office/powerpoint/2012/main" userId="S::eatonc@sunysuffolk.edu::09814baa-3dfb-4dde-b688-37802811b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1893"/>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6"/>
    <p:restoredTop sz="93680"/>
  </p:normalViewPr>
  <p:slideViewPr>
    <p:cSldViewPr snapToGrid="0" snapToObjects="1">
      <p:cViewPr varScale="1">
        <p:scale>
          <a:sx n="115" d="100"/>
          <a:sy n="115" d="100"/>
        </p:scale>
        <p:origin x="232" y="20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35BD45-55BE-0740-926C-CF1CF10998AD}" type="datetimeFigureOut">
              <a:rPr lang="en-US" smtClean="0"/>
              <a:t>6/22/20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638AC-6062-9040-B1D3-6CB97A348023}" type="slidenum">
              <a:rPr lang="en-US" smtClean="0"/>
              <a:t>‹#›</a:t>
            </a:fld>
            <a:endParaRPr lang="en-US"/>
          </a:p>
        </p:txBody>
      </p:sp>
    </p:spTree>
    <p:extLst>
      <p:ext uri="{BB962C8B-B14F-4D97-AF65-F5344CB8AC3E}">
        <p14:creationId xmlns:p14="http://schemas.microsoft.com/office/powerpoint/2010/main" val="2297605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nces.ed.gov/programs/coe/indicator_cnb.as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ascc.org/theword/"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presentation I offered for the National Education Association on May 7, 2020, about helping students develop their literacy and self-regulation skills online. I’ve taught online courses nearly every single semester since spring 1998 and was asked to share some info and advice to help faculty across the nation who had to move to remote learning with little notice due to the coronavirus pandemic. </a:t>
            </a:r>
          </a:p>
        </p:txBody>
      </p:sp>
      <p:sp>
        <p:nvSpPr>
          <p:cNvPr id="4" name="Slide Number Placeholder 3"/>
          <p:cNvSpPr>
            <a:spLocks noGrp="1"/>
          </p:cNvSpPr>
          <p:nvPr>
            <p:ph type="sldNum" sz="quarter" idx="5"/>
          </p:nvPr>
        </p:nvSpPr>
        <p:spPr/>
        <p:txBody>
          <a:bodyPr/>
          <a:lstStyle/>
          <a:p>
            <a:fld id="{E0B638AC-6062-9040-B1D3-6CB97A348023}" type="slidenum">
              <a:rPr lang="en-US" smtClean="0"/>
              <a:t>1</a:t>
            </a:fld>
            <a:endParaRPr lang="en-US"/>
          </a:p>
        </p:txBody>
      </p:sp>
    </p:spTree>
    <p:extLst>
      <p:ext uri="{BB962C8B-B14F-4D97-AF65-F5344CB8AC3E}">
        <p14:creationId xmlns:p14="http://schemas.microsoft.com/office/powerpoint/2010/main" val="3160277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those who claim there’s really no difference between learning on campus and learning online, my research and experience shows that there two critical differences: In online courses, students need more effective literacy and self-regulation skills. Thus, NEA asked me to share some advice about how to help online students work on developing these. </a:t>
            </a:r>
          </a:p>
        </p:txBody>
      </p:sp>
      <p:sp>
        <p:nvSpPr>
          <p:cNvPr id="4" name="Slide Number Placeholder 3"/>
          <p:cNvSpPr>
            <a:spLocks noGrp="1"/>
          </p:cNvSpPr>
          <p:nvPr>
            <p:ph type="sldNum" sz="quarter" idx="5"/>
          </p:nvPr>
        </p:nvSpPr>
        <p:spPr/>
        <p:txBody>
          <a:bodyPr/>
          <a:lstStyle/>
          <a:p>
            <a:fld id="{E0B638AC-6062-9040-B1D3-6CB97A348023}" type="slidenum">
              <a:rPr lang="en-US" smtClean="0"/>
              <a:t>2</a:t>
            </a:fld>
            <a:endParaRPr lang="en-US"/>
          </a:p>
        </p:txBody>
      </p:sp>
    </p:spTree>
    <p:extLst>
      <p:ext uri="{BB962C8B-B14F-4D97-AF65-F5344CB8AC3E}">
        <p14:creationId xmlns:p14="http://schemas.microsoft.com/office/powerpoint/2010/main" val="2509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as faculty incorporate more video and audio into their online courses, they remain largely text heavy, which means students need stronger reading and writing skills to succeed. They also need to be more self-regulated or more self-directed in fully online courses. These aren’t skills that are typically very high among the majority of community college students, e.g., the NCES shows that in 2015, only 37% of high school graduates achieved NAEP proficiency or advanced proficiency in reading (</a:t>
            </a:r>
            <a:r>
              <a:rPr lang="en-US" dirty="0">
                <a:hlinkClick r:id="rId3"/>
              </a:rPr>
              <a:t>https://nces.ed.gov/programs/coe/indicator_cnb.asp</a:t>
            </a:r>
            <a:r>
              <a:rPr lang="en-US" dirty="0"/>
              <a:t>). </a:t>
            </a:r>
          </a:p>
        </p:txBody>
      </p:sp>
      <p:sp>
        <p:nvSpPr>
          <p:cNvPr id="4" name="Slide Number Placeholder 3"/>
          <p:cNvSpPr>
            <a:spLocks noGrp="1"/>
          </p:cNvSpPr>
          <p:nvPr>
            <p:ph type="sldNum" sz="quarter" idx="5"/>
          </p:nvPr>
        </p:nvSpPr>
        <p:spPr/>
        <p:txBody>
          <a:bodyPr/>
          <a:lstStyle/>
          <a:p>
            <a:fld id="{E0B638AC-6062-9040-B1D3-6CB97A348023}" type="slidenum">
              <a:rPr lang="en-US" smtClean="0"/>
              <a:t>3</a:t>
            </a:fld>
            <a:endParaRPr lang="en-US"/>
          </a:p>
        </p:txBody>
      </p:sp>
    </p:spTree>
    <p:extLst>
      <p:ext uri="{BB962C8B-B14F-4D97-AF65-F5344CB8AC3E}">
        <p14:creationId xmlns:p14="http://schemas.microsoft.com/office/powerpoint/2010/main" val="696111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talk with my students a lot about how, even though it may feel counterintuitive, it’s critical that they develop the habit of “reading with a pen.” I teach them the value of using print materials whenever possible and to annotate margins as they read and to take notes on pen and paper. This is one study that shows the benefits of handwritten notes. (Click the image to access the article.) </a:t>
            </a:r>
          </a:p>
        </p:txBody>
      </p:sp>
      <p:sp>
        <p:nvSpPr>
          <p:cNvPr id="4" name="Slide Number Placeholder 3"/>
          <p:cNvSpPr>
            <a:spLocks noGrp="1"/>
          </p:cNvSpPr>
          <p:nvPr>
            <p:ph type="sldNum" sz="quarter" idx="5"/>
          </p:nvPr>
        </p:nvSpPr>
        <p:spPr/>
        <p:txBody>
          <a:bodyPr/>
          <a:lstStyle/>
          <a:p>
            <a:fld id="{E0B638AC-6062-9040-B1D3-6CB97A348023}" type="slidenum">
              <a:rPr lang="en-US" smtClean="0"/>
              <a:t>4</a:t>
            </a:fld>
            <a:endParaRPr lang="en-US"/>
          </a:p>
        </p:txBody>
      </p:sp>
    </p:spTree>
    <p:extLst>
      <p:ext uri="{BB962C8B-B14F-4D97-AF65-F5344CB8AC3E}">
        <p14:creationId xmlns:p14="http://schemas.microsoft.com/office/powerpoint/2010/main" val="3522034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often do you feel like your students just aren’t doing the readings? It might be the case that they are reading but aren’t really comprehending what they read. Even though many professors feel that they have too much content to cover in each of their classes and don’t want to cut anything, I believe it’s more beneficial to </a:t>
            </a:r>
            <a:r>
              <a:rPr lang="en-US" i="1" dirty="0"/>
              <a:t>make</a:t>
            </a:r>
            <a:r>
              <a:rPr lang="en-US" dirty="0"/>
              <a:t> time to teach students how to study, how to read with their pen, how to annotate their readings with descriptive outlines to get them actively engaging with readings. </a:t>
            </a:r>
          </a:p>
        </p:txBody>
      </p:sp>
      <p:sp>
        <p:nvSpPr>
          <p:cNvPr id="4" name="Slide Number Placeholder 3"/>
          <p:cNvSpPr>
            <a:spLocks noGrp="1"/>
          </p:cNvSpPr>
          <p:nvPr>
            <p:ph type="sldNum" sz="quarter" idx="5"/>
          </p:nvPr>
        </p:nvSpPr>
        <p:spPr/>
        <p:txBody>
          <a:bodyPr/>
          <a:lstStyle/>
          <a:p>
            <a:fld id="{E0B638AC-6062-9040-B1D3-6CB97A348023}" type="slidenum">
              <a:rPr lang="en-US" smtClean="0"/>
              <a:t>5</a:t>
            </a:fld>
            <a:endParaRPr lang="en-US"/>
          </a:p>
        </p:txBody>
      </p:sp>
    </p:spTree>
    <p:extLst>
      <p:ext uri="{BB962C8B-B14F-4D97-AF65-F5344CB8AC3E}">
        <p14:creationId xmlns:p14="http://schemas.microsoft.com/office/powerpoint/2010/main" val="3207263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know that not all students have access to a printer at home or can afford the expense of ink! So here are some options to help them. For student who can print, make your materials printer friendly. For those who cannot, you can use Hypothesis, which is now integrated into Bb! Click Content &gt; Add Content, and you’ll see it at the lower left of the screen. I’ve written an article about it in The WORD (</a:t>
            </a:r>
            <a:r>
              <a:rPr lang="en-US" dirty="0">
                <a:hlinkClick r:id="rId3"/>
              </a:rPr>
              <a:t>http://www.fascc.org/theword/</a:t>
            </a:r>
            <a:r>
              <a:rPr lang="en-US" dirty="0"/>
              <a:t>). The Du </a:t>
            </a:r>
            <a:r>
              <a:rPr lang="en-US" dirty="0" err="1"/>
              <a:t>Bois</a:t>
            </a:r>
            <a:r>
              <a:rPr lang="en-US" dirty="0"/>
              <a:t> image here shows how pdfs look when share my highlights and annotations in Adobe Acrobat. If students wish to see my annotation, they can hover over the green boxes to see my comments, questions, and explanations. Or, if they want to read without that assistance, they can choose to NOT click those green boxes (or click only the ones where they feel they need a little nudge). </a:t>
            </a:r>
          </a:p>
        </p:txBody>
      </p:sp>
      <p:sp>
        <p:nvSpPr>
          <p:cNvPr id="4" name="Slide Number Placeholder 3"/>
          <p:cNvSpPr>
            <a:spLocks noGrp="1"/>
          </p:cNvSpPr>
          <p:nvPr>
            <p:ph type="sldNum" sz="quarter" idx="5"/>
          </p:nvPr>
        </p:nvSpPr>
        <p:spPr/>
        <p:txBody>
          <a:bodyPr/>
          <a:lstStyle/>
          <a:p>
            <a:fld id="{E0B638AC-6062-9040-B1D3-6CB97A348023}" type="slidenum">
              <a:rPr lang="en-US" smtClean="0"/>
              <a:t>6</a:t>
            </a:fld>
            <a:endParaRPr lang="en-US"/>
          </a:p>
        </p:txBody>
      </p:sp>
    </p:spTree>
    <p:extLst>
      <p:ext uri="{BB962C8B-B14F-4D97-AF65-F5344CB8AC3E}">
        <p14:creationId xmlns:p14="http://schemas.microsoft.com/office/powerpoint/2010/main" val="65775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advice from the federal government about writing for the web, which can help make your writing more readable for your students. </a:t>
            </a:r>
          </a:p>
        </p:txBody>
      </p:sp>
      <p:sp>
        <p:nvSpPr>
          <p:cNvPr id="4" name="Slide Number Placeholder 3"/>
          <p:cNvSpPr>
            <a:spLocks noGrp="1"/>
          </p:cNvSpPr>
          <p:nvPr>
            <p:ph type="sldNum" sz="quarter" idx="5"/>
          </p:nvPr>
        </p:nvSpPr>
        <p:spPr/>
        <p:txBody>
          <a:bodyPr/>
          <a:lstStyle/>
          <a:p>
            <a:fld id="{E0B638AC-6062-9040-B1D3-6CB97A348023}" type="slidenum">
              <a:rPr lang="en-US" smtClean="0"/>
              <a:t>7</a:t>
            </a:fld>
            <a:endParaRPr lang="en-US"/>
          </a:p>
        </p:txBody>
      </p:sp>
    </p:spTree>
    <p:extLst>
      <p:ext uri="{BB962C8B-B14F-4D97-AF65-F5344CB8AC3E}">
        <p14:creationId xmlns:p14="http://schemas.microsoft.com/office/powerpoint/2010/main" val="1485004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tools also can help you make sure your materials are at the right readability level. </a:t>
            </a:r>
          </a:p>
        </p:txBody>
      </p:sp>
      <p:sp>
        <p:nvSpPr>
          <p:cNvPr id="4" name="Slide Number Placeholder 3"/>
          <p:cNvSpPr>
            <a:spLocks noGrp="1"/>
          </p:cNvSpPr>
          <p:nvPr>
            <p:ph type="sldNum" sz="quarter" idx="5"/>
          </p:nvPr>
        </p:nvSpPr>
        <p:spPr/>
        <p:txBody>
          <a:bodyPr/>
          <a:lstStyle/>
          <a:p>
            <a:fld id="{E0B638AC-6062-9040-B1D3-6CB97A348023}" type="slidenum">
              <a:rPr lang="en-US" smtClean="0"/>
              <a:t>8</a:t>
            </a:fld>
            <a:endParaRPr lang="en-US"/>
          </a:p>
        </p:txBody>
      </p:sp>
    </p:spTree>
    <p:extLst>
      <p:ext uri="{BB962C8B-B14F-4D97-AF65-F5344CB8AC3E}">
        <p14:creationId xmlns:p14="http://schemas.microsoft.com/office/powerpoint/2010/main" val="18826706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looking at self-regulation, there are several elements that impact students’ success in online courses. The OSLQ is a helpful tool that focuses on six sub-scales. </a:t>
            </a:r>
          </a:p>
        </p:txBody>
      </p:sp>
      <p:sp>
        <p:nvSpPr>
          <p:cNvPr id="4" name="Slide Number Placeholder 3"/>
          <p:cNvSpPr>
            <a:spLocks noGrp="1"/>
          </p:cNvSpPr>
          <p:nvPr>
            <p:ph type="sldNum" sz="quarter" idx="5"/>
          </p:nvPr>
        </p:nvSpPr>
        <p:spPr/>
        <p:txBody>
          <a:bodyPr/>
          <a:lstStyle/>
          <a:p>
            <a:fld id="{E0B638AC-6062-9040-B1D3-6CB97A348023}" type="slidenum">
              <a:rPr lang="en-US" smtClean="0"/>
              <a:t>9</a:t>
            </a:fld>
            <a:endParaRPr lang="en-US"/>
          </a:p>
        </p:txBody>
      </p:sp>
    </p:spTree>
    <p:extLst>
      <p:ext uri="{BB962C8B-B14F-4D97-AF65-F5344CB8AC3E}">
        <p14:creationId xmlns:p14="http://schemas.microsoft.com/office/powerpoint/2010/main" val="2386427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Research shows that actively teaching our students not only our content but also how to learn does result in improved student outcomes, as shown in this study.</a:t>
            </a:r>
          </a:p>
        </p:txBody>
      </p:sp>
      <p:sp>
        <p:nvSpPr>
          <p:cNvPr id="4" name="Slide Number Placeholder 3"/>
          <p:cNvSpPr>
            <a:spLocks noGrp="1"/>
          </p:cNvSpPr>
          <p:nvPr>
            <p:ph type="sldNum" sz="quarter" idx="5"/>
          </p:nvPr>
        </p:nvSpPr>
        <p:spPr/>
        <p:txBody>
          <a:bodyPr/>
          <a:lstStyle/>
          <a:p>
            <a:fld id="{E0B638AC-6062-9040-B1D3-6CB97A348023}" type="slidenum">
              <a:rPr lang="en-US" smtClean="0"/>
              <a:t>10</a:t>
            </a:fld>
            <a:endParaRPr lang="en-US"/>
          </a:p>
        </p:txBody>
      </p:sp>
    </p:spTree>
    <p:extLst>
      <p:ext uri="{BB962C8B-B14F-4D97-AF65-F5344CB8AC3E}">
        <p14:creationId xmlns:p14="http://schemas.microsoft.com/office/powerpoint/2010/main" val="3877431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another example of a study in developmental writing that shows how teaching the course content along with self-regulation techniques found positive impacts for students’ writing skills plus self-efficacy and mastery motivation. </a:t>
            </a:r>
          </a:p>
        </p:txBody>
      </p:sp>
      <p:sp>
        <p:nvSpPr>
          <p:cNvPr id="4" name="Slide Number Placeholder 3"/>
          <p:cNvSpPr>
            <a:spLocks noGrp="1"/>
          </p:cNvSpPr>
          <p:nvPr>
            <p:ph type="sldNum" sz="quarter" idx="5"/>
          </p:nvPr>
        </p:nvSpPr>
        <p:spPr/>
        <p:txBody>
          <a:bodyPr/>
          <a:lstStyle/>
          <a:p>
            <a:fld id="{E0B638AC-6062-9040-B1D3-6CB97A348023}" type="slidenum">
              <a:rPr lang="en-US" smtClean="0"/>
              <a:t>11</a:t>
            </a:fld>
            <a:endParaRPr lang="en-US"/>
          </a:p>
        </p:txBody>
      </p:sp>
    </p:spTree>
    <p:extLst>
      <p:ext uri="{BB962C8B-B14F-4D97-AF65-F5344CB8AC3E}">
        <p14:creationId xmlns:p14="http://schemas.microsoft.com/office/powerpoint/2010/main" val="387491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all of this matters even more on an online environment! </a:t>
            </a:r>
          </a:p>
        </p:txBody>
      </p:sp>
      <p:sp>
        <p:nvSpPr>
          <p:cNvPr id="4" name="Slide Number Placeholder 3"/>
          <p:cNvSpPr>
            <a:spLocks noGrp="1"/>
          </p:cNvSpPr>
          <p:nvPr>
            <p:ph type="sldNum" sz="quarter" idx="5"/>
          </p:nvPr>
        </p:nvSpPr>
        <p:spPr/>
        <p:txBody>
          <a:bodyPr/>
          <a:lstStyle/>
          <a:p>
            <a:fld id="{E0B638AC-6062-9040-B1D3-6CB97A348023}" type="slidenum">
              <a:rPr lang="en-US" smtClean="0"/>
              <a:t>12</a:t>
            </a:fld>
            <a:endParaRPr lang="en-US"/>
          </a:p>
        </p:txBody>
      </p:sp>
    </p:spTree>
    <p:extLst>
      <p:ext uri="{BB962C8B-B14F-4D97-AF65-F5344CB8AC3E}">
        <p14:creationId xmlns:p14="http://schemas.microsoft.com/office/powerpoint/2010/main" val="493616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useful too to have conversations with students about figuring out what schedule management techniques work for them. I open up a discussion forum where students share ideas with one another. They know about all kinds of apps and websites and features on their devices that I’ve never heard of.  </a:t>
            </a:r>
          </a:p>
        </p:txBody>
      </p:sp>
      <p:sp>
        <p:nvSpPr>
          <p:cNvPr id="4" name="Slide Number Placeholder 3"/>
          <p:cNvSpPr>
            <a:spLocks noGrp="1"/>
          </p:cNvSpPr>
          <p:nvPr>
            <p:ph type="sldNum" sz="quarter" idx="5"/>
          </p:nvPr>
        </p:nvSpPr>
        <p:spPr/>
        <p:txBody>
          <a:bodyPr/>
          <a:lstStyle/>
          <a:p>
            <a:fld id="{E0B638AC-6062-9040-B1D3-6CB97A348023}" type="slidenum">
              <a:rPr lang="en-US" smtClean="0"/>
              <a:t>13</a:t>
            </a:fld>
            <a:endParaRPr lang="en-US"/>
          </a:p>
        </p:txBody>
      </p:sp>
    </p:spTree>
    <p:extLst>
      <p:ext uri="{BB962C8B-B14F-4D97-AF65-F5344CB8AC3E}">
        <p14:creationId xmlns:p14="http://schemas.microsoft.com/office/powerpoint/2010/main" val="1839372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have frank conversations with students about procrastination, not about avoiding it but managing it. Above are a few of the better rated tools that I’ve shared with students. </a:t>
            </a:r>
          </a:p>
        </p:txBody>
      </p:sp>
      <p:sp>
        <p:nvSpPr>
          <p:cNvPr id="4" name="Slide Number Placeholder 3"/>
          <p:cNvSpPr>
            <a:spLocks noGrp="1"/>
          </p:cNvSpPr>
          <p:nvPr>
            <p:ph type="sldNum" sz="quarter" idx="5"/>
          </p:nvPr>
        </p:nvSpPr>
        <p:spPr/>
        <p:txBody>
          <a:bodyPr/>
          <a:lstStyle/>
          <a:p>
            <a:fld id="{E0B638AC-6062-9040-B1D3-6CB97A348023}" type="slidenum">
              <a:rPr lang="en-US" smtClean="0"/>
              <a:t>14</a:t>
            </a:fld>
            <a:endParaRPr lang="en-US"/>
          </a:p>
        </p:txBody>
      </p:sp>
    </p:spTree>
    <p:extLst>
      <p:ext uri="{BB962C8B-B14F-4D97-AF65-F5344CB8AC3E}">
        <p14:creationId xmlns:p14="http://schemas.microsoft.com/office/powerpoint/2010/main" val="2400965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naturally, I cannot resist talking with students about what they call “writer’s block,” which is really just procrastination or outright avoidance. Here another one of my favorite bits of advice is to have students write their early drafts with their laptop or computer screens darkened so they cannot see what they’re typing. This way, they can at least get some ideas down in a draft so we can start a </a:t>
            </a:r>
            <a:r>
              <a:rPr lang="en-US"/>
              <a:t>conversation about it. </a:t>
            </a:r>
            <a:endParaRPr lang="en-US" dirty="0"/>
          </a:p>
        </p:txBody>
      </p:sp>
      <p:sp>
        <p:nvSpPr>
          <p:cNvPr id="4" name="Slide Number Placeholder 3"/>
          <p:cNvSpPr>
            <a:spLocks noGrp="1"/>
          </p:cNvSpPr>
          <p:nvPr>
            <p:ph type="sldNum" sz="quarter" idx="5"/>
          </p:nvPr>
        </p:nvSpPr>
        <p:spPr/>
        <p:txBody>
          <a:bodyPr/>
          <a:lstStyle/>
          <a:p>
            <a:fld id="{E0B638AC-6062-9040-B1D3-6CB97A348023}" type="slidenum">
              <a:rPr lang="en-US" smtClean="0"/>
              <a:t>15</a:t>
            </a:fld>
            <a:endParaRPr lang="en-US"/>
          </a:p>
        </p:txBody>
      </p:sp>
    </p:spTree>
    <p:extLst>
      <p:ext uri="{BB962C8B-B14F-4D97-AF65-F5344CB8AC3E}">
        <p14:creationId xmlns:p14="http://schemas.microsoft.com/office/powerpoint/2010/main" val="263686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A42ED-EDC4-D742-BDE3-8D53B68895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824A72-0E4B-D14A-AC5C-6EB1BC747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9CB3AF-E399-114F-8F82-6870F32AB85D}"/>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116F96EB-546B-B145-84C1-8A5ABDD8E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BDA6B-46A3-224D-B812-8DEA637F66D8}"/>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08096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E3F7-6AAA-0942-BE93-43C986549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2D3A94-2C50-2B41-8623-F2ED1EA122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92A70D-21A2-4A47-8319-2055DC7B06A9}"/>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B9B6C271-74B3-8C4C-989C-6D668A6623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7D3498-16D4-104E-A0A7-EEB97DEF1296}"/>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871949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C6005-A3FE-B145-865B-AF9B5E7B11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A1A9F2-0F6E-2B4A-808D-C4B1B30D5D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80BA18-64FA-604C-A6DE-E5718B65ED42}"/>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8F49CD0A-6095-5A4C-8E90-043C47AA1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8894A-505C-3E47-BCF5-73F743F2006E}"/>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5395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41A3-8106-5242-BAAE-F6087EBB2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D31538-14C3-4742-BE90-4DF568142B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4CCB5B-D55E-F947-A4C4-AE2ABE6F66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F606FE-8D7D-814C-9B60-85F75DB30628}"/>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2858E5DD-E912-404E-9F55-128CBA1A01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FE074-A6ED-D148-B8CE-55A610AF8089}"/>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98686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83446-8762-D54F-9BEC-16FBCBECCD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B0E43C-5F4D-A142-B8D1-AFAC8D061C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C1A8FE-01F0-E648-8F14-60BD695D32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0EF5E5-A1CD-1841-BB0F-CC1DCE2635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B7C773-1194-E649-88B5-11463292D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613068-2855-454C-8B9C-8F2481C9FA2B}"/>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8" name="Footer Placeholder 7">
            <a:extLst>
              <a:ext uri="{FF2B5EF4-FFF2-40B4-BE49-F238E27FC236}">
                <a16:creationId xmlns:a16="http://schemas.microsoft.com/office/drawing/2014/main" id="{3EB3FC5D-AE75-D548-A218-1DDC70BD44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7AC813-BC31-9F41-9933-67982C7DBE3C}"/>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1908336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D891-BA6E-D348-8259-96FAF2958E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0C692A-5F87-694C-A3B3-B74FE5C63238}"/>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4" name="Footer Placeholder 3">
            <a:extLst>
              <a:ext uri="{FF2B5EF4-FFF2-40B4-BE49-F238E27FC236}">
                <a16:creationId xmlns:a16="http://schemas.microsoft.com/office/drawing/2014/main" id="{57765B31-4A29-5F4A-8AF1-6E4FA8D419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16A513-B7C5-7242-AD7D-5BCCF9C53290}"/>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3544546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9296C-696D-484B-98AA-3DAD24F29D5C}"/>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3" name="Footer Placeholder 2">
            <a:extLst>
              <a:ext uri="{FF2B5EF4-FFF2-40B4-BE49-F238E27FC236}">
                <a16:creationId xmlns:a16="http://schemas.microsoft.com/office/drawing/2014/main" id="{DE0F29F3-6FEE-2942-A2BE-E591AEF588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02689A-83F8-FB4A-8DB7-AFFFC9CCD4F7}"/>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3979600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4A89B-1A13-CA49-8786-4EF8D08B25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6FA08B-38F7-6340-8151-82AE30A277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473CF-EB1C-0C46-9558-6CE1EF4C6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831232-53A6-3044-A13F-28CD61067D36}"/>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3D226922-6B5B-BE42-9333-35128905E7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78CDC-BFCD-F44E-9922-21B1D72D17A4}"/>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76726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9BFE-7684-0B43-998F-DF2044D5FE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81AA76-425C-8A40-B2AF-EFEBB5CDA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C3C2F1-E347-934D-BDC7-2781BDA43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E8C9A6-4F50-9846-9175-94F7DB75B52E}"/>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6" name="Footer Placeholder 5">
            <a:extLst>
              <a:ext uri="{FF2B5EF4-FFF2-40B4-BE49-F238E27FC236}">
                <a16:creationId xmlns:a16="http://schemas.microsoft.com/office/drawing/2014/main" id="{3AB41EF6-62CF-C547-ADED-CE62D2D6B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4D3ACE-295F-574D-A445-685267F8F5F0}"/>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81543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62ADC-152F-E447-B6E7-315A26F66B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8BCF26-4B23-6841-9150-3A7C66C2F6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5E5CB-6BF7-C64B-BD05-70D5DDA09705}"/>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6D88F85D-CBDC-5846-9839-C3744001CE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5F9C6-AF60-9546-B125-C1CB6BA7B75F}"/>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186574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6F20EA-D576-ED4A-9A3F-D33E71DDEF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89CCC6-3F96-3E46-BC5E-CC1EF08AF7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99E3D2-4AEC-5044-8DB6-A13E916C658A}"/>
              </a:ext>
            </a:extLst>
          </p:cNvPr>
          <p:cNvSpPr>
            <a:spLocks noGrp="1"/>
          </p:cNvSpPr>
          <p:nvPr>
            <p:ph type="dt" sz="half" idx="10"/>
          </p:nvPr>
        </p:nvSpPr>
        <p:spPr/>
        <p:txBody>
          <a:body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7206A445-1379-F040-B657-94A217AFD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DDE97-BB9A-F043-A881-477E6BC442BA}"/>
              </a:ext>
            </a:extLst>
          </p:cNvPr>
          <p:cNvSpPr>
            <a:spLocks noGrp="1"/>
          </p:cNvSpPr>
          <p:nvPr>
            <p:ph type="sldNum" sz="quarter" idx="12"/>
          </p:nvPr>
        </p:nvSpPr>
        <p:spPr/>
        <p:txBody>
          <a:bodyPr/>
          <a:lstStyle/>
          <a:p>
            <a:fld id="{B4743D45-EF10-C04F-8486-CCC79E61D2BC}" type="slidenum">
              <a:rPr lang="en-US" smtClean="0"/>
              <a:t>‹#›</a:t>
            </a:fld>
            <a:endParaRPr lang="en-US"/>
          </a:p>
        </p:txBody>
      </p:sp>
    </p:spTree>
    <p:extLst>
      <p:ext uri="{BB962C8B-B14F-4D97-AF65-F5344CB8AC3E}">
        <p14:creationId xmlns:p14="http://schemas.microsoft.com/office/powerpoint/2010/main" val="207374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E30414-4079-C34A-84B4-9F60DB28E1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1E2239-85C1-7F4B-A693-E55C077E99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E5FD3A-1142-5B40-A064-94C17AD86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88562-2D8C-ED4C-A306-87F9ABCBB147}" type="datetimeFigureOut">
              <a:rPr lang="en-US" smtClean="0"/>
              <a:t>6/22/20</a:t>
            </a:fld>
            <a:endParaRPr lang="en-US"/>
          </a:p>
        </p:txBody>
      </p:sp>
      <p:sp>
        <p:nvSpPr>
          <p:cNvPr id="5" name="Footer Placeholder 4">
            <a:extLst>
              <a:ext uri="{FF2B5EF4-FFF2-40B4-BE49-F238E27FC236}">
                <a16:creationId xmlns:a16="http://schemas.microsoft.com/office/drawing/2014/main" id="{87EEF7C7-BC20-A74E-9351-BFC195FCD6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34B8A6-21BC-F547-8515-5F7677B92B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743D45-EF10-C04F-8486-CCC79E61D2BC}" type="slidenum">
              <a:rPr lang="en-US" smtClean="0"/>
              <a:t>‹#›</a:t>
            </a:fld>
            <a:endParaRPr lang="en-US"/>
          </a:p>
        </p:txBody>
      </p:sp>
    </p:spTree>
    <p:extLst>
      <p:ext uri="{BB962C8B-B14F-4D97-AF65-F5344CB8AC3E}">
        <p14:creationId xmlns:p14="http://schemas.microsoft.com/office/powerpoint/2010/main" val="3687322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cpb-us-w2.wpmucdn.com/sites.udel.edu/dist/6/132/files/2010/11/Psychological-Science-2014-Mueller-0956797614524581-1u0h0yu.pdf"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hyperlink" Target="https://guides.library.harvard.edu/sixreadinghabits"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8" Type="http://schemas.openxmlformats.org/officeDocument/2006/relationships/hyperlink" Target="https://www.diigo.com/" TargetMode="External"/><Relationship Id="rId3" Type="http://schemas.openxmlformats.org/officeDocument/2006/relationships/image" Target="../media/image2.jpg"/><Relationship Id="rId7" Type="http://schemas.openxmlformats.org/officeDocument/2006/relationships/hyperlink" Target="https://web.hypothes.is/" TargetMode="External"/><Relationship Id="rId12"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acrobat.adobe.com/us/en/acrobat/how-to/annotate-pdf-online.html" TargetMode="External"/><Relationship Id="rId11" Type="http://schemas.openxmlformats.org/officeDocument/2006/relationships/hyperlink" Target="http://notableapp.com/" TargetMode="External"/><Relationship Id="rId5" Type="http://schemas.openxmlformats.org/officeDocument/2006/relationships/hyperlink" Target="https://www.printfriendly.com/" TargetMode="External"/><Relationship Id="rId10" Type="http://schemas.openxmlformats.org/officeDocument/2006/relationships/hyperlink" Target="http://thepund.it/annotator-web-annotation/" TargetMode="External"/><Relationship Id="rId4" Type="http://schemas.openxmlformats.org/officeDocument/2006/relationships/image" Target="../media/image1.jpg"/><Relationship Id="rId9" Type="http://schemas.openxmlformats.org/officeDocument/2006/relationships/hyperlink" Target="https://www.scrible.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usability.gov/how-to-and-tools/methods/writing-for-the-web.html"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g"/><Relationship Id="rId7" Type="http://schemas.openxmlformats.org/officeDocument/2006/relationships/hyperlink" Target="https://readabilityformulas.com/freetests/six-readability-formulas.php"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readable.com/" TargetMode="External"/><Relationship Id="rId5" Type="http://schemas.openxmlformats.org/officeDocument/2006/relationships/hyperlink" Target="https://www.webfx.com/tools/read-able/check.php" TargetMode="Externa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dx.doi.org/10.1016/j.iheduc.2008.10.005"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sciencedirect.com/science/article/abs/pii/S1096751608000675" TargetMode="External"/><Relationship Id="rId5" Type="http://schemas.openxmlformats.org/officeDocument/2006/relationships/hyperlink" Target="https://dictionary.apa.org/self-regulation"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journals.sagepub.com/doi/abs/10.1177/1521025116629152" TargetMode="Externa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psycnet.apa.org/record/2014-45731-001" TargetMode="Externa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8" Type="http://schemas.openxmlformats.org/officeDocument/2006/relationships/hyperlink" Target="https://francescocirillo.com/pages/pomodoro-technique" TargetMode="External"/><Relationship Id="rId3" Type="http://schemas.openxmlformats.org/officeDocument/2006/relationships/image" Target="../media/image2.jpg"/><Relationship Id="rId7" Type="http://schemas.openxmlformats.org/officeDocument/2006/relationships/hyperlink" Target="https://freedom.to/"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selfcontrolapp.com/" TargetMode="External"/><Relationship Id="rId11" Type="http://schemas.openxmlformats.org/officeDocument/2006/relationships/image" Target="../media/image13.png"/><Relationship Id="rId5" Type="http://schemas.openxmlformats.org/officeDocument/2006/relationships/hyperlink" Target="https://chrome.google.com/webstore/detail/stayfocusd/laankejkbhbdhmipfmgcngdelahlfoji?hl=en" TargetMode="External"/><Relationship Id="rId10" Type="http://schemas.openxmlformats.org/officeDocument/2006/relationships/image" Target="../media/image12.png"/><Relationship Id="rId4" Type="http://schemas.openxmlformats.org/officeDocument/2006/relationships/image" Target="../media/image1.jpg"/><Relationship Id="rId9"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hyperlink" Target="mailto:cynthia@fascc.org"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ircuit board">
            <a:extLst>
              <a:ext uri="{FF2B5EF4-FFF2-40B4-BE49-F238E27FC236}">
                <a16:creationId xmlns:a16="http://schemas.microsoft.com/office/drawing/2014/main" id="{9A4E0468-0130-FD46-BE54-4FE23C9178D9}"/>
              </a:ext>
            </a:extLst>
          </p:cNvPr>
          <p:cNvPicPr>
            <a:picLocks noChangeAspect="1"/>
          </p:cNvPicPr>
          <p:nvPr/>
        </p:nvPicPr>
        <p:blipFill rotWithShape="1">
          <a:blip r:embed="rId3"/>
          <a:srcRect l="13828" r="10045" b="9090"/>
          <a:stretch/>
        </p:blipFill>
        <p:spPr>
          <a:xfrm>
            <a:off x="-2" y="10"/>
            <a:ext cx="8668512" cy="6857990"/>
          </a:xfrm>
          <a:prstGeom prst="rect">
            <a:avLst/>
          </a:prstGeom>
        </p:spPr>
      </p:pic>
      <p:sp>
        <p:nvSpPr>
          <p:cNvPr id="12" name="Rectangle 11">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gs>
              <a:gs pos="30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AD1D8A-09D2-4E4C-A5AE-A954F5E1B9BC}"/>
              </a:ext>
            </a:extLst>
          </p:cNvPr>
          <p:cNvSpPr>
            <a:spLocks noGrp="1"/>
          </p:cNvSpPr>
          <p:nvPr>
            <p:ph type="ctrTitle"/>
          </p:nvPr>
        </p:nvSpPr>
        <p:spPr>
          <a:xfrm>
            <a:off x="7848600" y="1122363"/>
            <a:ext cx="4023360" cy="3204134"/>
          </a:xfrm>
        </p:spPr>
        <p:txBody>
          <a:bodyPr anchor="b">
            <a:noAutofit/>
          </a:bodyPr>
          <a:lstStyle/>
          <a:p>
            <a:pPr algn="l"/>
            <a:r>
              <a:rPr lang="en-US" sz="4200" b="1" dirty="0">
                <a:latin typeface="+mn-lt"/>
              </a:rPr>
              <a:t>A More Agile, Adaptable Pedagogy—</a:t>
            </a:r>
            <a:r>
              <a:rPr lang="en-US" sz="4200" dirty="0"/>
              <a:t> </a:t>
            </a:r>
            <a:r>
              <a:rPr lang="en-US" sz="3600" dirty="0"/>
              <a:t>Helping Students Develop Literacy &amp; Self-Regulation Skills</a:t>
            </a:r>
            <a:endParaRPr lang="en-US" sz="4000" dirty="0"/>
          </a:p>
        </p:txBody>
      </p:sp>
      <p:sp>
        <p:nvSpPr>
          <p:cNvPr id="3" name="Subtitle 2">
            <a:extLst>
              <a:ext uri="{FF2B5EF4-FFF2-40B4-BE49-F238E27FC236}">
                <a16:creationId xmlns:a16="http://schemas.microsoft.com/office/drawing/2014/main" id="{E47F7B50-ED0C-2F40-B733-93D1A2A100ED}"/>
              </a:ext>
            </a:extLst>
          </p:cNvPr>
          <p:cNvSpPr>
            <a:spLocks noGrp="1"/>
          </p:cNvSpPr>
          <p:nvPr>
            <p:ph type="subTitle" idx="1"/>
          </p:nvPr>
        </p:nvSpPr>
        <p:spPr>
          <a:xfrm>
            <a:off x="7848600" y="4872922"/>
            <a:ext cx="4023360" cy="1359395"/>
          </a:xfrm>
        </p:spPr>
        <p:txBody>
          <a:bodyPr>
            <a:normAutofit fontScale="92500" lnSpcReduction="20000"/>
          </a:bodyPr>
          <a:lstStyle/>
          <a:p>
            <a:pPr algn="l">
              <a:lnSpc>
                <a:spcPct val="100000"/>
              </a:lnSpc>
            </a:pPr>
            <a:r>
              <a:rPr lang="en-US" sz="3500" b="1" dirty="0"/>
              <a:t>Cynthia Eaton</a:t>
            </a:r>
            <a:br>
              <a:rPr lang="en-US" sz="3200" dirty="0"/>
            </a:br>
            <a:br>
              <a:rPr lang="en-US" sz="2000" dirty="0"/>
            </a:br>
            <a:r>
              <a:rPr lang="en-US" sz="1400" dirty="0"/>
              <a:t>Professor of English, Suffolk County Community College</a:t>
            </a:r>
          </a:p>
          <a:p>
            <a:pPr algn="l">
              <a:lnSpc>
                <a:spcPct val="100000"/>
              </a:lnSpc>
            </a:pPr>
            <a:r>
              <a:rPr lang="en-US" sz="1400" dirty="0"/>
              <a:t>Secretary, Faculty Association of Suffolk Community College, NYSUT - AFT/NEA Local 3038</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6078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87956"/>
            <a:ext cx="11758613" cy="6247864"/>
          </a:xfrm>
          <a:prstGeom prst="rect">
            <a:avLst/>
          </a:prstGeom>
          <a:solidFill>
            <a:schemeClr val="bg1"/>
          </a:solidFill>
        </p:spPr>
        <p:txBody>
          <a:bodyPr wrap="square" rtlCol="0" anchor="ctr" anchorCtr="0">
            <a:spAutoFit/>
          </a:bodyPr>
          <a:lstStyle/>
          <a:p>
            <a:pPr marL="182880" algn="ctr"/>
            <a:r>
              <a:rPr lang="en-US" sz="6600" b="1" i="1" dirty="0"/>
              <a:t>Two critical aspects that </a:t>
            </a:r>
            <a:br>
              <a:rPr lang="en-US" sz="6600" b="1" i="1" dirty="0"/>
            </a:br>
            <a:r>
              <a:rPr lang="en-US" sz="6600" b="1" i="1" dirty="0"/>
              <a:t>make the difference </a:t>
            </a:r>
            <a:br>
              <a:rPr lang="en-US" sz="6600" b="1" i="1" dirty="0"/>
            </a:br>
            <a:r>
              <a:rPr lang="en-US" sz="6600" b="1" i="1" dirty="0"/>
              <a:t>between learning online </a:t>
            </a:r>
            <a:br>
              <a:rPr lang="en-US" sz="6600" b="1" i="1" dirty="0"/>
            </a:br>
            <a:r>
              <a:rPr lang="en-US" sz="6600" b="1" i="1" dirty="0"/>
              <a:t>and learning on campus:</a:t>
            </a:r>
            <a:br>
              <a:rPr lang="en-US" sz="6000" b="1" i="1" dirty="0"/>
            </a:br>
            <a:r>
              <a:rPr lang="en-US" sz="6800" b="1" i="1" dirty="0">
                <a:solidFill>
                  <a:schemeClr val="accent6">
                    <a:lumMod val="75000"/>
                  </a:schemeClr>
                </a:solidFill>
              </a:rPr>
              <a:t>students need stronger </a:t>
            </a:r>
            <a:br>
              <a:rPr lang="en-US" sz="6800" b="1" i="1" dirty="0">
                <a:solidFill>
                  <a:schemeClr val="accent6">
                    <a:lumMod val="75000"/>
                  </a:schemeClr>
                </a:solidFill>
              </a:rPr>
            </a:br>
            <a:r>
              <a:rPr lang="en-US" sz="6800" b="1" i="1" dirty="0">
                <a:solidFill>
                  <a:schemeClr val="accent6">
                    <a:lumMod val="75000"/>
                  </a:schemeClr>
                </a:solidFill>
              </a:rPr>
              <a:t>literacy &amp; self-regulation skills.</a:t>
            </a:r>
            <a:endParaRPr lang="en-US" sz="6800" i="1" dirty="0">
              <a:solidFill>
                <a:schemeClr val="accent6">
                  <a:lumMod val="75000"/>
                </a:schemeClr>
              </a:solidFill>
            </a:endParaRPr>
          </a:p>
        </p:txBody>
      </p:sp>
    </p:spTree>
    <p:extLst>
      <p:ext uri="{BB962C8B-B14F-4D97-AF65-F5344CB8AC3E}">
        <p14:creationId xmlns:p14="http://schemas.microsoft.com/office/powerpoint/2010/main" val="2869708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3"/>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40197"/>
          </a:xfrm>
          <a:prstGeom prst="rect">
            <a:avLst/>
          </a:prstGeom>
          <a:solidFill>
            <a:schemeClr val="bg1"/>
          </a:solidFill>
        </p:spPr>
        <p:txBody>
          <a:bodyPr wrap="square" rtlCol="0">
            <a:spAutoFit/>
          </a:bodyPr>
          <a:lstStyle/>
          <a:p>
            <a:r>
              <a:rPr lang="en-US" sz="2200" b="1" dirty="0">
                <a:solidFill>
                  <a:schemeClr val="accent6">
                    <a:lumMod val="50000"/>
                  </a:schemeClr>
                </a:solidFill>
              </a:rPr>
              <a:t>A More Agile, Adaptable Pedagogy—Helping Students Develop Literacy and Self-Regulation Skills</a:t>
            </a:r>
          </a:p>
          <a:p>
            <a:endParaRPr lang="en-US" sz="3200" dirty="0">
              <a:solidFill>
                <a:schemeClr val="accent6">
                  <a:lumMod val="50000"/>
                </a:schemeClr>
              </a:solidFill>
            </a:endParaRPr>
          </a:p>
          <a:p>
            <a:pPr marL="342900" indent="-342900" fontAlgn="base">
              <a:buFont typeface="+mj-lt"/>
              <a:buAutoNum type="arabicPeriod"/>
            </a:pPr>
            <a:r>
              <a:rPr lang="en-US" sz="3200" b="1" u="sng" dirty="0">
                <a:solidFill>
                  <a:schemeClr val="accent6">
                    <a:lumMod val="50000"/>
                  </a:schemeClr>
                </a:solidFill>
              </a:rPr>
              <a:t>Literacy</a:t>
            </a:r>
            <a:r>
              <a:rPr lang="en-US" sz="3200" b="1" dirty="0">
                <a:solidFill>
                  <a:schemeClr val="accent6">
                    <a:lumMod val="50000"/>
                  </a:schemeClr>
                </a:solidFill>
              </a:rPr>
              <a:t> </a:t>
            </a:r>
            <a:r>
              <a:rPr lang="en-US" sz="3200" b="1" dirty="0"/>
              <a:t>The majority of online courses still rely more heavily on text, which means there’s greater weight on student literacy skills—their reading and writing skills—to succeed compared with on campus, where their listening and speaking skills come into play more.</a:t>
            </a:r>
            <a:br>
              <a:rPr lang="en-US" sz="3200" b="1" dirty="0"/>
            </a:br>
            <a:endParaRPr lang="en-US" sz="3200" b="1" dirty="0"/>
          </a:p>
          <a:p>
            <a:pPr marL="342900" indent="-342900" fontAlgn="base">
              <a:buFont typeface="+mj-lt"/>
              <a:buAutoNum type="arabicPeriod"/>
            </a:pPr>
            <a:r>
              <a:rPr lang="en-US" sz="3200" b="1" u="sng" dirty="0">
                <a:solidFill>
                  <a:schemeClr val="accent6">
                    <a:lumMod val="50000"/>
                  </a:schemeClr>
                </a:solidFill>
              </a:rPr>
              <a:t>Self-Regulation</a:t>
            </a:r>
            <a:r>
              <a:rPr lang="en-US" sz="3200" b="1" dirty="0">
                <a:solidFill>
                  <a:schemeClr val="accent6">
                    <a:lumMod val="50000"/>
                  </a:schemeClr>
                </a:solidFill>
              </a:rPr>
              <a:t> </a:t>
            </a:r>
            <a:r>
              <a:rPr lang="en-US" sz="3200" b="1" dirty="0"/>
              <a:t>On campus, there’s some regulation built in, as students are in a physical space on a set schedule, like Mon/Wed 11-12:15, and hear the professor’s verbal reminders. Online, however, they need to make </a:t>
            </a:r>
            <a:r>
              <a:rPr lang="en-US" sz="3200" b="1" i="1" dirty="0"/>
              <a:t>themselves</a:t>
            </a:r>
            <a:r>
              <a:rPr lang="en-US" sz="3200" b="1" dirty="0"/>
              <a:t> log in on a regular, frequent basis and complete their assignments in a timely fashion.</a:t>
            </a:r>
          </a:p>
        </p:txBody>
      </p:sp>
    </p:spTree>
    <p:extLst>
      <p:ext uri="{BB962C8B-B14F-4D97-AF65-F5344CB8AC3E}">
        <p14:creationId xmlns:p14="http://schemas.microsoft.com/office/powerpoint/2010/main" val="1473031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463308"/>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Literacy Skills </a:t>
            </a:r>
          </a:p>
          <a:p>
            <a:endParaRPr lang="en-US" sz="2000" dirty="0">
              <a:solidFill>
                <a:schemeClr val="accent6">
                  <a:lumMod val="50000"/>
                </a:schemeClr>
              </a:solidFill>
            </a:endParaRPr>
          </a:p>
          <a:p>
            <a:r>
              <a:rPr lang="en-US" sz="2400" b="1" dirty="0">
                <a:solidFill>
                  <a:srgbClr val="011893"/>
                </a:solidFill>
              </a:rPr>
              <a:t>Teach students to take notes by hand as often as possible, to “read with a pen.” </a:t>
            </a:r>
          </a:p>
          <a:p>
            <a:endParaRPr lang="en-US" dirty="0"/>
          </a:p>
          <a:p>
            <a:pPr marL="285750" indent="-285750" fontAlgn="base">
              <a:buFont typeface="Arial" panose="020B0604020202020204" pitchFamily="34" charset="0"/>
              <a:buChar char="•"/>
            </a:pPr>
            <a:r>
              <a:rPr lang="en-US" dirty="0"/>
              <a:t>Note taking can be generative, as when students summarize or paraphrase information, or nongenerative, when students copy information verbatim. </a:t>
            </a:r>
            <a:br>
              <a:rPr lang="en-US" dirty="0"/>
            </a:br>
            <a:endParaRPr lang="en-US" sz="800" dirty="0"/>
          </a:p>
          <a:p>
            <a:pPr marL="742950" lvl="1" indent="-285750" fontAlgn="base">
              <a:buFont typeface="Arial" panose="020B0604020202020204" pitchFamily="34" charset="0"/>
              <a:buChar char="•"/>
            </a:pPr>
            <a:r>
              <a:rPr lang="en-US" dirty="0"/>
              <a:t>Handwriting — students write less because they’re more selective about what they’re writing</a:t>
            </a:r>
          </a:p>
          <a:p>
            <a:pPr marL="742950" lvl="1" indent="-285750" fontAlgn="base">
              <a:buFont typeface="Arial" panose="020B0604020202020204" pitchFamily="34" charset="0"/>
              <a:buChar char="•"/>
            </a:pPr>
            <a:r>
              <a:rPr lang="en-US" dirty="0"/>
              <a:t>Typing — students write more verbatim so they’re less selective about what they’re writing</a:t>
            </a:r>
            <a:br>
              <a:rPr lang="en-US" dirty="0"/>
            </a:br>
            <a:endParaRPr lang="en-US" dirty="0"/>
          </a:p>
          <a:p>
            <a:pPr marL="285750" indent="-285750" fontAlgn="base">
              <a:buFont typeface="Arial" panose="020B0604020202020204" pitchFamily="34" charset="0"/>
              <a:buChar char="•"/>
            </a:pPr>
            <a:r>
              <a:rPr lang="en-US" dirty="0"/>
              <a:t>Handwriting requires greater cognitive processing which improves learning and retention of information. (*If being tested on factual information/recall only, however, learning is about the same.)</a:t>
            </a:r>
            <a:br>
              <a:rPr lang="en-US" dirty="0"/>
            </a:br>
            <a:endParaRPr lang="en-US" dirty="0"/>
          </a:p>
          <a:p>
            <a:pPr marL="285750" indent="-285750" fontAlgn="base">
              <a:buFont typeface="Arial" panose="020B0604020202020204" pitchFamily="34" charset="0"/>
              <a:buChar char="•"/>
            </a:pPr>
            <a:r>
              <a:rPr lang="en-US" dirty="0"/>
              <a:t>Does taking more notes result in improved test scores? </a:t>
            </a:r>
            <a:r>
              <a:rPr lang="en-US" dirty="0">
                <a:hlinkClick r:id="rId5"/>
              </a:rPr>
              <a:t>Not in this study</a:t>
            </a:r>
            <a:r>
              <a:rPr lang="en-US" dirty="0"/>
              <a:t>: more words copied verbatim </a:t>
            </a:r>
            <a:br>
              <a:rPr lang="en-US" dirty="0"/>
            </a:br>
            <a:r>
              <a:rPr lang="en-US" dirty="0"/>
              <a:t>led to worse performance.</a:t>
            </a:r>
            <a:br>
              <a:rPr lang="en-US" dirty="0"/>
            </a:br>
            <a:br>
              <a:rPr lang="en-US" dirty="0"/>
            </a:br>
            <a:r>
              <a:rPr lang="en-US" dirty="0"/>
              <a:t>When students reviewed notes between </a:t>
            </a:r>
            <a:br>
              <a:rPr lang="en-US" dirty="0"/>
            </a:br>
            <a:r>
              <a:rPr lang="en-US" dirty="0"/>
              <a:t>lecture and test, handwriting students </a:t>
            </a:r>
            <a:br>
              <a:rPr lang="en-US" dirty="0"/>
            </a:br>
            <a:r>
              <a:rPr lang="en-US" dirty="0"/>
              <a:t>still performed better. </a:t>
            </a:r>
            <a:br>
              <a:rPr lang="en-US" dirty="0"/>
            </a:br>
            <a:endParaRPr lang="en-US" dirty="0"/>
          </a:p>
          <a:p>
            <a:pPr marL="285750" indent="-285750" fontAlgn="base">
              <a:buFont typeface="Arial" panose="020B0604020202020204" pitchFamily="34" charset="0"/>
              <a:buChar char="•"/>
            </a:pPr>
            <a:r>
              <a:rPr lang="en-US" b="1" dirty="0">
                <a:solidFill>
                  <a:srgbClr val="011893"/>
                </a:solidFill>
              </a:rPr>
              <a:t>Physically writing notes by hand improves </a:t>
            </a:r>
            <a:br>
              <a:rPr lang="en-US" b="1" dirty="0">
                <a:solidFill>
                  <a:srgbClr val="011893"/>
                </a:solidFill>
              </a:rPr>
            </a:br>
            <a:r>
              <a:rPr lang="en-US" b="1" dirty="0">
                <a:solidFill>
                  <a:srgbClr val="011893"/>
                </a:solidFill>
              </a:rPr>
              <a:t>students’ encoding functions which </a:t>
            </a:r>
            <a:br>
              <a:rPr lang="en-US" b="1" dirty="0">
                <a:solidFill>
                  <a:srgbClr val="011893"/>
                </a:solidFill>
              </a:rPr>
            </a:br>
            <a:r>
              <a:rPr lang="en-US" b="1" dirty="0">
                <a:solidFill>
                  <a:srgbClr val="011893"/>
                </a:solidFill>
              </a:rPr>
              <a:t>enhances their </a:t>
            </a:r>
            <a:r>
              <a:rPr lang="en-US" sz="2000" b="1" dirty="0">
                <a:solidFill>
                  <a:srgbClr val="011893"/>
                </a:solidFill>
              </a:rPr>
              <a:t>learning. </a:t>
            </a:r>
          </a:p>
        </p:txBody>
      </p:sp>
      <p:pic>
        <p:nvPicPr>
          <p:cNvPr id="6" name="Picture 5">
            <a:hlinkClick r:id="rId5"/>
            <a:extLst>
              <a:ext uri="{FF2B5EF4-FFF2-40B4-BE49-F238E27FC236}">
                <a16:creationId xmlns:a16="http://schemas.microsoft.com/office/drawing/2014/main" id="{4E8CA7DA-3B6C-9F4A-992F-179FED0A8C63}"/>
              </a:ext>
            </a:extLst>
          </p:cNvPr>
          <p:cNvPicPr>
            <a:picLocks noChangeAspect="1"/>
          </p:cNvPicPr>
          <p:nvPr/>
        </p:nvPicPr>
        <p:blipFill>
          <a:blip r:embed="rId6"/>
          <a:stretch>
            <a:fillRect/>
          </a:stretch>
        </p:blipFill>
        <p:spPr>
          <a:xfrm>
            <a:off x="4939990" y="4125670"/>
            <a:ext cx="7032935" cy="2616666"/>
          </a:xfrm>
          <a:prstGeom prst="rect">
            <a:avLst/>
          </a:prstGeom>
        </p:spPr>
      </p:pic>
    </p:spTree>
    <p:extLst>
      <p:ext uri="{BB962C8B-B14F-4D97-AF65-F5344CB8AC3E}">
        <p14:creationId xmlns:p14="http://schemas.microsoft.com/office/powerpoint/2010/main" val="192631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07881"/>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Literacy Skills </a:t>
            </a:r>
          </a:p>
          <a:p>
            <a:endParaRPr lang="en-US" sz="2000" dirty="0">
              <a:solidFill>
                <a:schemeClr val="accent6">
                  <a:lumMod val="50000"/>
                </a:schemeClr>
              </a:solidFill>
            </a:endParaRPr>
          </a:p>
          <a:p>
            <a:r>
              <a:rPr lang="en-US" sz="2400" b="1" dirty="0">
                <a:solidFill>
                  <a:srgbClr val="011893"/>
                </a:solidFill>
              </a:rPr>
              <a:t>Annotate using descriptive outlines.</a:t>
            </a:r>
          </a:p>
          <a:p>
            <a:endParaRPr lang="en-US" dirty="0"/>
          </a:p>
          <a:p>
            <a:pPr>
              <a:lnSpc>
                <a:spcPct val="150000"/>
              </a:lnSpc>
            </a:pPr>
            <a:r>
              <a:rPr lang="en-US" dirty="0"/>
              <a:t>Just as with taking notes by hand, literacy and </a:t>
            </a:r>
            <a:br>
              <a:rPr lang="en-US" dirty="0"/>
            </a:br>
            <a:r>
              <a:rPr lang="en-US" dirty="0"/>
              <a:t>composition research shows that writing descriptive </a:t>
            </a:r>
            <a:br>
              <a:rPr lang="en-US" dirty="0"/>
            </a:br>
            <a:r>
              <a:rPr lang="en-US" dirty="0"/>
              <a:t>outlines results in greater reading comprehension. </a:t>
            </a:r>
          </a:p>
          <a:p>
            <a:pPr>
              <a:lnSpc>
                <a:spcPct val="150000"/>
              </a:lnSpc>
            </a:pPr>
            <a:endParaRPr lang="en-US" dirty="0"/>
          </a:p>
          <a:p>
            <a:pPr>
              <a:lnSpc>
                <a:spcPct val="150000"/>
              </a:lnSpc>
            </a:pPr>
            <a:r>
              <a:rPr lang="en-US" dirty="0"/>
              <a:t>A </a:t>
            </a:r>
            <a:r>
              <a:rPr lang="en-US" dirty="0">
                <a:hlinkClick r:id="rId5"/>
              </a:rPr>
              <a:t>descriptive outline</a:t>
            </a:r>
            <a:r>
              <a:rPr lang="en-US" dirty="0"/>
              <a:t> is when students make a brief </a:t>
            </a:r>
            <a:br>
              <a:rPr lang="en-US" dirty="0"/>
            </a:br>
            <a:r>
              <a:rPr lang="en-US" dirty="0"/>
              <a:t>note in the margin by paraphrasing each paragraph </a:t>
            </a:r>
            <a:br>
              <a:rPr lang="en-US" dirty="0"/>
            </a:br>
            <a:r>
              <a:rPr lang="en-US" dirty="0"/>
              <a:t>or section. Teach students to summarize “what is </a:t>
            </a:r>
            <a:br>
              <a:rPr lang="en-US" dirty="0"/>
            </a:br>
            <a:r>
              <a:rPr lang="en-US" dirty="0"/>
              <a:t>the author </a:t>
            </a:r>
            <a:r>
              <a:rPr lang="en-US" i="1" dirty="0"/>
              <a:t>saying</a:t>
            </a:r>
            <a:r>
              <a:rPr lang="en-US" dirty="0"/>
              <a:t> or </a:t>
            </a:r>
            <a:r>
              <a:rPr lang="en-US" i="1" dirty="0"/>
              <a:t>doing</a:t>
            </a:r>
            <a:r>
              <a:rPr lang="en-US" dirty="0"/>
              <a:t> right here?” This forces </a:t>
            </a:r>
            <a:br>
              <a:rPr lang="en-US" dirty="0"/>
            </a:br>
            <a:r>
              <a:rPr lang="en-US" dirty="0"/>
              <a:t>students to slow down, interact with the text, read </a:t>
            </a:r>
            <a:br>
              <a:rPr lang="en-US" dirty="0"/>
            </a:br>
            <a:r>
              <a:rPr lang="en-US" dirty="0"/>
              <a:t>more actively which improves focus, and note </a:t>
            </a:r>
            <a:br>
              <a:rPr lang="en-US" dirty="0"/>
            </a:br>
            <a:r>
              <a:rPr lang="en-US" dirty="0"/>
              <a:t>places where they have questions.</a:t>
            </a:r>
            <a:br>
              <a:rPr lang="en-US" sz="2000" dirty="0"/>
            </a:br>
            <a:endParaRPr lang="en-US" sz="2000" dirty="0">
              <a:solidFill>
                <a:schemeClr val="accent6">
                  <a:lumMod val="50000"/>
                </a:schemeClr>
              </a:solidFill>
            </a:endParaRPr>
          </a:p>
        </p:txBody>
      </p:sp>
      <p:pic>
        <p:nvPicPr>
          <p:cNvPr id="6" name="Picture 5" descr="Example of a student annotating a text">
            <a:extLst>
              <a:ext uri="{FF2B5EF4-FFF2-40B4-BE49-F238E27FC236}">
                <a16:creationId xmlns:a16="http://schemas.microsoft.com/office/drawing/2014/main" id="{BE4C6C84-8FBC-C446-A8E6-2FEF06E20462}"/>
              </a:ext>
            </a:extLst>
          </p:cNvPr>
          <p:cNvPicPr>
            <a:picLocks noChangeAspect="1"/>
          </p:cNvPicPr>
          <p:nvPr/>
        </p:nvPicPr>
        <p:blipFill>
          <a:blip r:embed="rId6"/>
          <a:stretch>
            <a:fillRect/>
          </a:stretch>
        </p:blipFill>
        <p:spPr>
          <a:xfrm>
            <a:off x="5307099" y="1545725"/>
            <a:ext cx="6598920" cy="4949190"/>
          </a:xfrm>
          <a:prstGeom prst="rect">
            <a:avLst/>
          </a:prstGeom>
        </p:spPr>
      </p:pic>
    </p:spTree>
    <p:extLst>
      <p:ext uri="{BB962C8B-B14F-4D97-AF65-F5344CB8AC3E}">
        <p14:creationId xmlns:p14="http://schemas.microsoft.com/office/powerpoint/2010/main" val="1186145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40197"/>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Literacy Skills </a:t>
            </a:r>
          </a:p>
          <a:p>
            <a:endParaRPr lang="en-US" sz="2000" dirty="0">
              <a:solidFill>
                <a:schemeClr val="accent6">
                  <a:lumMod val="50000"/>
                </a:schemeClr>
              </a:solidFill>
            </a:endParaRPr>
          </a:p>
          <a:p>
            <a:r>
              <a:rPr lang="en-US" sz="2400" b="1" dirty="0">
                <a:solidFill>
                  <a:srgbClr val="011893"/>
                </a:solidFill>
              </a:rPr>
              <a:t>If students are able to print —</a:t>
            </a:r>
          </a:p>
          <a:p>
            <a:endParaRPr lang="en-US" dirty="0"/>
          </a:p>
          <a:p>
            <a:r>
              <a:rPr lang="en-US" dirty="0"/>
              <a:t>Consider typing and posting your materials using the Calibri or Calibri Light font because these use less ink than others (like Arial), but they are still ADA compliant.</a:t>
            </a:r>
          </a:p>
          <a:p>
            <a:endParaRPr lang="en-US" dirty="0"/>
          </a:p>
          <a:p>
            <a:r>
              <a:rPr lang="en-US" dirty="0"/>
              <a:t>Tell students about sites like </a:t>
            </a:r>
            <a:r>
              <a:rPr lang="en-US" u="sng" dirty="0">
                <a:hlinkClick r:id="rId5"/>
              </a:rPr>
              <a:t>Print Friendly</a:t>
            </a:r>
            <a:r>
              <a:rPr lang="en-US" dirty="0"/>
              <a:t> to </a:t>
            </a:r>
            <a:br>
              <a:rPr lang="en-US" dirty="0"/>
            </a:br>
            <a:r>
              <a:rPr lang="en-US" dirty="0"/>
              <a:t>remove color ads and images from webpages you </a:t>
            </a:r>
            <a:br>
              <a:rPr lang="en-US" dirty="0"/>
            </a:br>
            <a:r>
              <a:rPr lang="en-US" dirty="0"/>
              <a:t>refer them to.</a:t>
            </a:r>
          </a:p>
          <a:p>
            <a:endParaRPr lang="en-US" sz="3200" dirty="0"/>
          </a:p>
          <a:p>
            <a:r>
              <a:rPr lang="en-US" sz="2400" b="1" dirty="0">
                <a:solidFill>
                  <a:srgbClr val="011893"/>
                </a:solidFill>
              </a:rPr>
              <a:t>If students are not able to print —</a:t>
            </a:r>
          </a:p>
          <a:p>
            <a:endParaRPr lang="en-US" dirty="0"/>
          </a:p>
          <a:p>
            <a:r>
              <a:rPr lang="en-US" dirty="0"/>
              <a:t>Students can annotate online using </a:t>
            </a:r>
            <a:r>
              <a:rPr lang="en-US" u="sng" dirty="0">
                <a:hlinkClick r:id="rId6"/>
              </a:rPr>
              <a:t>Adobe Reader</a:t>
            </a:r>
            <a:br>
              <a:rPr lang="en-US" u="sng" dirty="0">
                <a:hlinkClick r:id="rId6"/>
              </a:rPr>
            </a:br>
            <a:r>
              <a:rPr lang="en-US" u="sng" dirty="0">
                <a:hlinkClick r:id="rId6"/>
              </a:rPr>
              <a:t>for pdfs</a:t>
            </a:r>
            <a:r>
              <a:rPr lang="en-US" dirty="0"/>
              <a:t> or, for other source types, try these: </a:t>
            </a:r>
          </a:p>
          <a:p>
            <a:endParaRPr lang="en-US" dirty="0"/>
          </a:p>
          <a:p>
            <a:pPr marL="1200150" lvl="2" indent="-285750">
              <a:buFont typeface="Arial" panose="020B0604020202020204" pitchFamily="34" charset="0"/>
              <a:buChar char="•"/>
            </a:pPr>
            <a:r>
              <a:rPr lang="en-US" u="sng" dirty="0">
                <a:hlinkClick r:id="rId7"/>
              </a:rPr>
              <a:t>hypothes.is</a:t>
            </a:r>
            <a:r>
              <a:rPr lang="en-US" dirty="0"/>
              <a:t> (Blackboard integration)</a:t>
            </a:r>
          </a:p>
          <a:p>
            <a:pPr marL="1200150" lvl="2" indent="-285750">
              <a:buFont typeface="Arial" panose="020B0604020202020204" pitchFamily="34" charset="0"/>
              <a:buChar char="•"/>
            </a:pPr>
            <a:r>
              <a:rPr lang="en-US" dirty="0" err="1">
                <a:hlinkClick r:id="rId8"/>
              </a:rPr>
              <a:t>Diigo</a:t>
            </a:r>
            <a:endParaRPr lang="en-US" dirty="0"/>
          </a:p>
          <a:p>
            <a:pPr marL="1200150" lvl="2" indent="-285750">
              <a:buFont typeface="Arial" panose="020B0604020202020204" pitchFamily="34" charset="0"/>
              <a:buChar char="•"/>
            </a:pPr>
            <a:r>
              <a:rPr lang="en-US" dirty="0">
                <a:hlinkClick r:id="rId9"/>
              </a:rPr>
              <a:t>Scrible</a:t>
            </a:r>
            <a:endParaRPr lang="en-US" dirty="0"/>
          </a:p>
          <a:p>
            <a:pPr marL="1200150" lvl="2" indent="-285750">
              <a:buFont typeface="Arial" panose="020B0604020202020204" pitchFamily="34" charset="0"/>
              <a:buChar char="•"/>
            </a:pPr>
            <a:r>
              <a:rPr lang="en-US" dirty="0">
                <a:hlinkClick r:id="rId10"/>
              </a:rPr>
              <a:t>Pundit</a:t>
            </a:r>
            <a:endParaRPr lang="en-US" dirty="0"/>
          </a:p>
          <a:p>
            <a:pPr marL="1200150" lvl="2" indent="-285750">
              <a:buFont typeface="Arial" panose="020B0604020202020204" pitchFamily="34" charset="0"/>
              <a:buChar char="•"/>
            </a:pPr>
            <a:r>
              <a:rPr lang="en-US" dirty="0">
                <a:hlinkClick r:id="rId11"/>
              </a:rPr>
              <a:t>Notable</a:t>
            </a:r>
            <a:endParaRPr lang="en-US" dirty="0"/>
          </a:p>
        </p:txBody>
      </p:sp>
      <p:pic>
        <p:nvPicPr>
          <p:cNvPr id="6" name="Picture 5" descr="An instructor-annotated copy of Du Bois' 1919 text &quot;The Damnation of Women.&quot; ">
            <a:extLst>
              <a:ext uri="{FF2B5EF4-FFF2-40B4-BE49-F238E27FC236}">
                <a16:creationId xmlns:a16="http://schemas.microsoft.com/office/drawing/2014/main" id="{2E2A146E-027F-6244-83F0-1AA709F13AFA}"/>
              </a:ext>
            </a:extLst>
          </p:cNvPr>
          <p:cNvPicPr>
            <a:picLocks noChangeAspect="1"/>
          </p:cNvPicPr>
          <p:nvPr/>
        </p:nvPicPr>
        <p:blipFill rotWithShape="1">
          <a:blip r:embed="rId12"/>
          <a:srcRect l="860" t="2000" r="3470" b="12889"/>
          <a:stretch/>
        </p:blipFill>
        <p:spPr>
          <a:xfrm>
            <a:off x="5224391" y="2290912"/>
            <a:ext cx="6718054" cy="4130040"/>
          </a:xfrm>
          <a:prstGeom prst="rect">
            <a:avLst/>
          </a:prstGeom>
        </p:spPr>
      </p:pic>
    </p:spTree>
    <p:extLst>
      <p:ext uri="{BB962C8B-B14F-4D97-AF65-F5344CB8AC3E}">
        <p14:creationId xmlns:p14="http://schemas.microsoft.com/office/powerpoint/2010/main" val="670749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Literacy Skills </a:t>
            </a:r>
          </a:p>
          <a:p>
            <a:endParaRPr lang="en-US" sz="2000" dirty="0">
              <a:solidFill>
                <a:schemeClr val="accent6">
                  <a:lumMod val="50000"/>
                </a:schemeClr>
              </a:solidFill>
            </a:endParaRPr>
          </a:p>
          <a:p>
            <a:r>
              <a:rPr lang="en-US" sz="2400" b="1" dirty="0">
                <a:solidFill>
                  <a:srgbClr val="011893"/>
                </a:solidFill>
              </a:rPr>
              <a:t>Learn how to </a:t>
            </a:r>
            <a:r>
              <a:rPr lang="en-US" sz="2400" b="1" dirty="0">
                <a:solidFill>
                  <a:srgbClr val="011893"/>
                </a:solidFill>
                <a:hlinkClick r:id="rId5"/>
              </a:rPr>
              <a:t>write for the web</a:t>
            </a:r>
            <a:r>
              <a:rPr lang="en-US" sz="2400" b="1" dirty="0">
                <a:solidFill>
                  <a:srgbClr val="011893"/>
                </a:solidFill>
              </a:rPr>
              <a:t>. </a:t>
            </a:r>
          </a:p>
          <a:p>
            <a:endParaRPr lang="en-US" dirty="0"/>
          </a:p>
          <a:p>
            <a:pPr marL="285750" indent="-285750" fontAlgn="base">
              <a:buFont typeface="Arial" panose="020B0604020202020204" pitchFamily="34" charset="0"/>
              <a:buChar char="•"/>
            </a:pPr>
            <a:r>
              <a:rPr lang="en-US" b="1" dirty="0"/>
              <a:t>Chunk your content.</a:t>
            </a:r>
            <a:r>
              <a:rPr lang="en-US" dirty="0"/>
              <a:t>  Chunking makes your content more scannable by breaking it into manageable sections.</a:t>
            </a:r>
            <a:br>
              <a:rPr lang="en-US" dirty="0"/>
            </a:br>
            <a:endParaRPr lang="en-US" sz="1100" dirty="0"/>
          </a:p>
          <a:p>
            <a:pPr marL="285750" indent="-285750" fontAlgn="base">
              <a:buFont typeface="Arial" panose="020B0604020202020204" pitchFamily="34" charset="0"/>
              <a:buChar char="•"/>
            </a:pPr>
            <a:r>
              <a:rPr lang="en-US" b="1" dirty="0"/>
              <a:t>Front load the important information</a:t>
            </a:r>
            <a:r>
              <a:rPr lang="en-US" dirty="0"/>
              <a:t>. Use the journalism model of the “inverted pyramid.” Start with the content that is most important to your audience, and then provide additional details.</a:t>
            </a:r>
            <a:br>
              <a:rPr lang="en-US" dirty="0"/>
            </a:br>
            <a:endParaRPr lang="en-US" sz="1100" dirty="0"/>
          </a:p>
          <a:p>
            <a:pPr marL="285750" indent="-285750" fontAlgn="base">
              <a:buFont typeface="Arial" panose="020B0604020202020204" pitchFamily="34" charset="0"/>
              <a:buChar char="•"/>
            </a:pPr>
            <a:r>
              <a:rPr lang="en-US" b="1" dirty="0"/>
              <a:t>Use pronouns</a:t>
            </a:r>
            <a:r>
              <a:rPr lang="en-US" dirty="0"/>
              <a:t>. The user is “you.” This creates cleaner sentence structure and more approachable content.</a:t>
            </a:r>
            <a:br>
              <a:rPr lang="en-US" dirty="0"/>
            </a:br>
            <a:endParaRPr lang="en-US" sz="1100" dirty="0"/>
          </a:p>
          <a:p>
            <a:pPr marL="285750" indent="-285750" fontAlgn="base">
              <a:buFont typeface="Arial" panose="020B0604020202020204" pitchFamily="34" charset="0"/>
              <a:buChar char="•"/>
            </a:pPr>
            <a:r>
              <a:rPr lang="en-US" b="1" dirty="0"/>
              <a:t>Use active voice</a:t>
            </a:r>
            <a:r>
              <a:rPr lang="en-US" dirty="0"/>
              <a:t>. “The board proposed the legislation” not “The regulation was proposed by the board.”</a:t>
            </a:r>
            <a:br>
              <a:rPr lang="en-US" dirty="0"/>
            </a:br>
            <a:endParaRPr lang="en-US" sz="1100" dirty="0"/>
          </a:p>
          <a:p>
            <a:pPr marL="285750" indent="-285750" fontAlgn="base">
              <a:buFont typeface="Arial" panose="020B0604020202020204" pitchFamily="34" charset="0"/>
              <a:buChar char="•"/>
            </a:pPr>
            <a:r>
              <a:rPr lang="en-US" b="1" dirty="0"/>
              <a:t>Use short sentences and paragraphs</a:t>
            </a:r>
            <a:r>
              <a:rPr lang="en-US" dirty="0"/>
              <a:t>. The ideal standard is no more than 20 words per sentence, five sentences per paragraph. Use dashes instead of semi-colons or, better yet, break the sentence into two. </a:t>
            </a:r>
            <a:br>
              <a:rPr lang="en-US" dirty="0"/>
            </a:br>
            <a:endParaRPr lang="en-US" sz="1100" dirty="0"/>
          </a:p>
          <a:p>
            <a:pPr marL="285750" indent="-285750" fontAlgn="base">
              <a:buFont typeface="Arial" panose="020B0604020202020204" pitchFamily="34" charset="0"/>
              <a:buChar char="•"/>
            </a:pPr>
            <a:r>
              <a:rPr lang="en-US" b="1" dirty="0"/>
              <a:t>Use bullets and numbered lists</a:t>
            </a:r>
            <a:r>
              <a:rPr lang="en-US" dirty="0"/>
              <a:t>. Don’t limit yourself to using this for long lists—one sentence and two bullets is easier to read than three sentences.</a:t>
            </a:r>
            <a:br>
              <a:rPr lang="en-US" dirty="0"/>
            </a:br>
            <a:endParaRPr lang="en-US" sz="1100" dirty="0"/>
          </a:p>
          <a:p>
            <a:pPr marL="285750" indent="-285750" fontAlgn="base">
              <a:buFont typeface="Arial" panose="020B0604020202020204" pitchFamily="34" charset="0"/>
              <a:buChar char="•"/>
            </a:pPr>
            <a:r>
              <a:rPr lang="en-US" b="1" dirty="0"/>
              <a:t>Use clear headlines and subheads</a:t>
            </a:r>
            <a:r>
              <a:rPr lang="en-US" dirty="0"/>
              <a:t>. Questions, especially those with pronouns, are particularly effective.</a:t>
            </a:r>
            <a:br>
              <a:rPr lang="en-US" dirty="0"/>
            </a:br>
            <a:endParaRPr lang="en-US" sz="1100" dirty="0"/>
          </a:p>
          <a:p>
            <a:pPr marL="285750" indent="-285750" fontAlgn="base">
              <a:buFont typeface="Arial" panose="020B0604020202020204" pitchFamily="34" charset="0"/>
              <a:buChar char="•"/>
            </a:pPr>
            <a:r>
              <a:rPr lang="en-US" b="1" dirty="0"/>
              <a:t>Use images, diagrams, or multimedia</a:t>
            </a:r>
            <a:r>
              <a:rPr lang="en-US" dirty="0"/>
              <a:t> to visually represent ideas in the content. Videos and images should reinforce the text on your page.</a:t>
            </a:r>
            <a:br>
              <a:rPr lang="en-US" dirty="0"/>
            </a:br>
            <a:endParaRPr lang="en-US" sz="1100" dirty="0"/>
          </a:p>
          <a:p>
            <a:pPr marL="285750" indent="-285750" fontAlgn="base">
              <a:buFont typeface="Arial" panose="020B0604020202020204" pitchFamily="34" charset="0"/>
              <a:buChar char="•"/>
            </a:pPr>
            <a:r>
              <a:rPr lang="en-US" b="1" dirty="0"/>
              <a:t>Use white space.  </a:t>
            </a:r>
            <a:r>
              <a:rPr lang="en-US" dirty="0"/>
              <a:t>Using white space allows you to reduce noise by visually separate information.</a:t>
            </a:r>
          </a:p>
        </p:txBody>
      </p:sp>
    </p:spTree>
    <p:extLst>
      <p:ext uri="{BB962C8B-B14F-4D97-AF65-F5344CB8AC3E}">
        <p14:creationId xmlns:p14="http://schemas.microsoft.com/office/powerpoint/2010/main" val="42718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463308"/>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Literacy Skills </a:t>
            </a:r>
          </a:p>
          <a:p>
            <a:endParaRPr lang="en-US" sz="2000" dirty="0">
              <a:solidFill>
                <a:schemeClr val="accent6">
                  <a:lumMod val="50000"/>
                </a:schemeClr>
              </a:solidFill>
            </a:endParaRPr>
          </a:p>
          <a:p>
            <a:r>
              <a:rPr lang="en-US" sz="2400" b="1" dirty="0">
                <a:solidFill>
                  <a:srgbClr val="011893"/>
                </a:solidFill>
              </a:rPr>
              <a:t>Learn how to test your own writing’s readability. </a:t>
            </a:r>
          </a:p>
          <a:p>
            <a:endParaRPr lang="en-US" sz="2400" b="1" dirty="0">
              <a:solidFill>
                <a:srgbClr val="011893"/>
              </a:solidFill>
            </a:endParaRPr>
          </a:p>
          <a:p>
            <a:pPr marL="800100" lvl="1" indent="-342900">
              <a:buFont typeface="Arial" panose="020B0604020202020204" pitchFamily="34" charset="0"/>
              <a:buChar char="•"/>
            </a:pPr>
            <a:r>
              <a:rPr lang="en-US" sz="2400" dirty="0">
                <a:hlinkClick r:id="rId5"/>
              </a:rPr>
              <a:t>WebFX Readability Test Tool</a:t>
            </a:r>
            <a:endParaRPr lang="en-US" sz="2400" dirty="0"/>
          </a:p>
          <a:p>
            <a:pPr marL="800100" lvl="1" indent="-342900">
              <a:buFont typeface="Arial" panose="020B0604020202020204" pitchFamily="34" charset="0"/>
              <a:buChar char="•"/>
            </a:pPr>
            <a:endParaRPr lang="en-US" sz="2400" b="1" dirty="0">
              <a:solidFill>
                <a:srgbClr val="011893"/>
              </a:solidFill>
            </a:endParaRPr>
          </a:p>
          <a:p>
            <a:pPr marL="800100" lvl="1" indent="-342900">
              <a:buFont typeface="Arial" panose="020B0604020202020204" pitchFamily="34" charset="0"/>
              <a:buChar char="•"/>
            </a:pPr>
            <a:r>
              <a:rPr lang="en-US" sz="2400" dirty="0">
                <a:solidFill>
                  <a:srgbClr val="011893"/>
                </a:solidFill>
                <a:hlinkClick r:id="rId6"/>
              </a:rPr>
              <a:t>Readable</a:t>
            </a:r>
            <a:endParaRPr lang="en-US" sz="2400" dirty="0">
              <a:solidFill>
                <a:srgbClr val="011893"/>
              </a:solidFill>
            </a:endParaRPr>
          </a:p>
          <a:p>
            <a:pPr marL="800100" lvl="1" indent="-342900">
              <a:buFont typeface="Arial" panose="020B0604020202020204" pitchFamily="34" charset="0"/>
              <a:buChar char="•"/>
            </a:pPr>
            <a:endParaRPr lang="en-US" sz="2400" b="1" dirty="0">
              <a:solidFill>
                <a:srgbClr val="011893"/>
              </a:solidFill>
            </a:endParaRPr>
          </a:p>
          <a:p>
            <a:pPr marL="800100" lvl="1" indent="-342900">
              <a:buFont typeface="Arial" panose="020B0604020202020204" pitchFamily="34" charset="0"/>
              <a:buChar char="•"/>
            </a:pPr>
            <a:r>
              <a:rPr lang="en-US" sz="2400" dirty="0">
                <a:solidFill>
                  <a:srgbClr val="011893"/>
                </a:solidFill>
                <a:hlinkClick r:id="rId7"/>
              </a:rPr>
              <a:t>Readability Formulas</a:t>
            </a:r>
            <a:endParaRPr lang="en-US" sz="2400" dirty="0">
              <a:solidFill>
                <a:srgbClr val="011893"/>
              </a:solidFill>
            </a:endParaRPr>
          </a:p>
          <a:p>
            <a:br>
              <a:rPr lang="en-US" sz="2400" b="1" dirty="0">
                <a:solidFill>
                  <a:srgbClr val="011893"/>
                </a:solidFill>
              </a:rPr>
            </a:br>
            <a:r>
              <a:rPr lang="en-US" sz="2000" dirty="0"/>
              <a:t>Copy and paste some of your text or enter a</a:t>
            </a:r>
            <a:br>
              <a:rPr lang="en-US" sz="2000" dirty="0"/>
            </a:br>
            <a:r>
              <a:rPr lang="en-US" sz="2000" dirty="0"/>
              <a:t>webpage address. </a:t>
            </a:r>
            <a:br>
              <a:rPr lang="en-US" sz="2000" dirty="0"/>
            </a:br>
            <a:br>
              <a:rPr lang="en-US" sz="2000" dirty="0"/>
            </a:br>
            <a:r>
              <a:rPr lang="en-US" sz="2000" dirty="0"/>
              <a:t>These sites will run a test of your</a:t>
            </a:r>
            <a:br>
              <a:rPr lang="en-US" sz="2000" dirty="0"/>
            </a:br>
            <a:r>
              <a:rPr lang="en-US" sz="2000" dirty="0"/>
              <a:t>text and give you readability scores based on </a:t>
            </a:r>
            <a:br>
              <a:rPr lang="en-US" sz="2000" dirty="0"/>
            </a:br>
            <a:r>
              <a:rPr lang="en-US" sz="2000" dirty="0"/>
              <a:t>a variety of popular measures (shown at right).</a:t>
            </a:r>
            <a:br>
              <a:rPr lang="en-US" sz="2000" dirty="0"/>
            </a:br>
            <a:br>
              <a:rPr lang="en-US" sz="2000" dirty="0"/>
            </a:br>
            <a:r>
              <a:rPr lang="en-US" sz="2000" dirty="0"/>
              <a:t>For general audiences, an 8</a:t>
            </a:r>
            <a:r>
              <a:rPr lang="en-US" sz="2000" baseline="30000" dirty="0"/>
              <a:t>th</a:t>
            </a:r>
            <a:r>
              <a:rPr lang="en-US" sz="2000" dirty="0"/>
              <a:t> grade readability</a:t>
            </a:r>
            <a:br>
              <a:rPr lang="en-US" sz="2000" dirty="0"/>
            </a:br>
            <a:r>
              <a:rPr lang="en-US" sz="2000" dirty="0"/>
              <a:t>score is the goal. Adjust it to your audience. </a:t>
            </a:r>
            <a:endParaRPr lang="en-US" sz="2400" b="1" dirty="0">
              <a:solidFill>
                <a:srgbClr val="011893"/>
              </a:solidFill>
            </a:endParaRPr>
          </a:p>
        </p:txBody>
      </p:sp>
      <p:pic>
        <p:nvPicPr>
          <p:cNvPr id="3" name="Picture 2" descr="Types of readability scores">
            <a:extLst>
              <a:ext uri="{FF2B5EF4-FFF2-40B4-BE49-F238E27FC236}">
                <a16:creationId xmlns:a16="http://schemas.microsoft.com/office/drawing/2014/main" id="{8F9BAEEE-3F0D-2F48-B8F3-862BC17A8BED}"/>
              </a:ext>
            </a:extLst>
          </p:cNvPr>
          <p:cNvPicPr>
            <a:picLocks noChangeAspect="1"/>
          </p:cNvPicPr>
          <p:nvPr/>
        </p:nvPicPr>
        <p:blipFill>
          <a:blip r:embed="rId8"/>
          <a:stretch>
            <a:fillRect/>
          </a:stretch>
        </p:blipFill>
        <p:spPr>
          <a:xfrm>
            <a:off x="5659268" y="1690688"/>
            <a:ext cx="6189832" cy="4802187"/>
          </a:xfrm>
          <a:prstGeom prst="rect">
            <a:avLst/>
          </a:prstGeom>
        </p:spPr>
      </p:pic>
    </p:spTree>
    <p:extLst>
      <p:ext uri="{BB962C8B-B14F-4D97-AF65-F5344CB8AC3E}">
        <p14:creationId xmlns:p14="http://schemas.microsoft.com/office/powerpoint/2010/main" val="414495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43403"/>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Self-regulation</a:t>
            </a:r>
          </a:p>
          <a:p>
            <a:endParaRPr lang="en-US" dirty="0"/>
          </a:p>
          <a:p>
            <a:pPr lvl="1"/>
            <a:r>
              <a:rPr lang="en-US" sz="2000" i="1" dirty="0">
                <a:hlinkClick r:id="rId5"/>
              </a:rPr>
              <a:t>self-regulation</a:t>
            </a:r>
            <a:r>
              <a:rPr lang="en-US" sz="2000" i="1" dirty="0"/>
              <a:t> </a:t>
            </a:r>
            <a:r>
              <a:rPr lang="en-US" sz="2000" dirty="0"/>
              <a:t>(</a:t>
            </a:r>
            <a:r>
              <a:rPr lang="en-US" dirty="0"/>
              <a:t>American Psychological Association)</a:t>
            </a:r>
            <a:br>
              <a:rPr lang="en-US" dirty="0"/>
            </a:br>
            <a:endParaRPr lang="en-US" dirty="0"/>
          </a:p>
          <a:p>
            <a:pPr lvl="2"/>
            <a:r>
              <a:rPr lang="en-US" dirty="0"/>
              <a:t>n. the control of one’s behavior through the use of </a:t>
            </a:r>
            <a:r>
              <a:rPr lang="en-US" b="1" dirty="0">
                <a:solidFill>
                  <a:schemeClr val="accent6">
                    <a:lumMod val="75000"/>
                  </a:schemeClr>
                </a:solidFill>
              </a:rPr>
              <a:t>self-monitoring</a:t>
            </a:r>
            <a:r>
              <a:rPr lang="en-US" dirty="0"/>
              <a:t> (keeping a record of behavior), </a:t>
            </a:r>
            <a:r>
              <a:rPr lang="en-US" b="1" dirty="0">
                <a:solidFill>
                  <a:schemeClr val="accent6">
                    <a:lumMod val="75000"/>
                  </a:schemeClr>
                </a:solidFill>
              </a:rPr>
              <a:t>self-evaluation </a:t>
            </a:r>
            <a:r>
              <a:rPr lang="en-US" dirty="0"/>
              <a:t>(assessing the information obtained during self-monitoring), and </a:t>
            </a:r>
            <a:r>
              <a:rPr lang="en-US" b="1" dirty="0">
                <a:solidFill>
                  <a:schemeClr val="accent6">
                    <a:lumMod val="75000"/>
                  </a:schemeClr>
                </a:solidFill>
              </a:rPr>
              <a:t>self-reinforcement</a:t>
            </a:r>
            <a:r>
              <a:rPr lang="en-US" dirty="0"/>
              <a:t> (rewarding oneself for appropriate behavior or for attaining a goal). </a:t>
            </a:r>
            <a:br>
              <a:rPr lang="en-US" dirty="0"/>
            </a:br>
            <a:endParaRPr lang="en-US" sz="2800" dirty="0"/>
          </a:p>
          <a:p>
            <a:pPr lvl="1"/>
            <a:r>
              <a:rPr lang="en-US" sz="2000" i="1" dirty="0">
                <a:hlinkClick r:id="rId6"/>
              </a:rPr>
              <a:t>Online Self-Regulated Learning Questionnaire (OSLQ) </a:t>
            </a:r>
            <a:br>
              <a:rPr lang="en-US" i="1" dirty="0"/>
            </a:br>
            <a:br>
              <a:rPr lang="en-US" i="1" dirty="0"/>
            </a:br>
            <a:r>
              <a:rPr lang="en-US" dirty="0"/>
              <a:t>Barnard, Lucy, William Y. Lan, Yen M. To, Valerie </a:t>
            </a:r>
            <a:r>
              <a:rPr lang="en-US" dirty="0" err="1"/>
              <a:t>Osland</a:t>
            </a:r>
            <a:r>
              <a:rPr lang="en-US" dirty="0"/>
              <a:t> Paton, Shu-Ling Lai. “Measuring self-regulation in online and blended learning environments.” </a:t>
            </a:r>
            <a:r>
              <a:rPr lang="en-US" i="1" dirty="0"/>
              <a:t>The Internet and Higher Education</a:t>
            </a:r>
            <a:r>
              <a:rPr lang="en-US" dirty="0"/>
              <a:t>, vol. 12, no. 1, 2009, pp. 1-6.</a:t>
            </a:r>
            <a:br>
              <a:rPr lang="en-US" dirty="0"/>
            </a:br>
            <a:br>
              <a:rPr lang="en-US" dirty="0"/>
            </a:br>
            <a:r>
              <a:rPr lang="en-US" dirty="0"/>
              <a:t>OSLQ consists of </a:t>
            </a:r>
            <a:r>
              <a:rPr lang="en-US" dirty="0">
                <a:hlinkClick r:id="rId7"/>
              </a:rPr>
              <a:t>six sub-scales</a:t>
            </a:r>
            <a:r>
              <a:rPr lang="en-US" dirty="0"/>
              <a:t> measuring online self-regulation strategies: </a:t>
            </a:r>
          </a:p>
          <a:p>
            <a:pPr lvl="1"/>
            <a:endParaRPr lang="en-US" dirty="0"/>
          </a:p>
          <a:p>
            <a:pPr lvl="2">
              <a:lnSpc>
                <a:spcPct val="150000"/>
              </a:lnSpc>
            </a:pPr>
            <a:r>
              <a:rPr lang="en-US" dirty="0"/>
              <a:t>task strategies					goal setting</a:t>
            </a:r>
          </a:p>
          <a:p>
            <a:pPr lvl="2">
              <a:lnSpc>
                <a:spcPct val="150000"/>
              </a:lnSpc>
            </a:pPr>
            <a:r>
              <a:rPr lang="en-US" dirty="0"/>
              <a:t>help seeking					self-evaluation</a:t>
            </a:r>
          </a:p>
          <a:p>
            <a:pPr lvl="2">
              <a:lnSpc>
                <a:spcPct val="150000"/>
              </a:lnSpc>
            </a:pPr>
            <a:r>
              <a:rPr lang="en-US" dirty="0"/>
              <a:t>environment structuring				time management</a:t>
            </a:r>
          </a:p>
        </p:txBody>
      </p:sp>
    </p:spTree>
    <p:extLst>
      <p:ext uri="{BB962C8B-B14F-4D97-AF65-F5344CB8AC3E}">
        <p14:creationId xmlns:p14="http://schemas.microsoft.com/office/powerpoint/2010/main" val="293668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74181"/>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Research support</a:t>
            </a:r>
            <a:endParaRPr lang="en-US" dirty="0"/>
          </a:p>
          <a:p>
            <a:endParaRPr lang="en-US" dirty="0"/>
          </a:p>
          <a:p>
            <a:r>
              <a:rPr lang="en-US" dirty="0"/>
              <a:t>2016 — </a:t>
            </a:r>
            <a:r>
              <a:rPr lang="en-US" dirty="0">
                <a:hlinkClick r:id="rId5"/>
              </a:rPr>
              <a:t>Skills Learning Support Program </a:t>
            </a:r>
            <a:r>
              <a:rPr lang="en-US" dirty="0"/>
              <a:t>— </a:t>
            </a:r>
            <a:r>
              <a:rPr lang="en-US" i="1" dirty="0"/>
              <a:t>Journal of College Student Retention </a:t>
            </a:r>
            <a:br>
              <a:rPr lang="en-US" dirty="0"/>
            </a:br>
            <a:endParaRPr lang="en-US" sz="1600" dirty="0"/>
          </a:p>
          <a:p>
            <a:pPr marL="285750" indent="-285750">
              <a:lnSpc>
                <a:spcPct val="150000"/>
              </a:lnSpc>
              <a:buFont typeface="Arial" panose="020B0604020202020204" pitchFamily="34" charset="0"/>
              <a:buChar char="•"/>
            </a:pPr>
            <a:r>
              <a:rPr lang="en-US" dirty="0"/>
              <a:t>Longitudinal study about SLSP program to help first-generation college students from ethnically diverse backgrounds</a:t>
            </a:r>
          </a:p>
          <a:p>
            <a:pPr marL="285750" indent="-285750">
              <a:lnSpc>
                <a:spcPct val="150000"/>
              </a:lnSpc>
              <a:buFont typeface="Arial" panose="020B0604020202020204" pitchFamily="34" charset="0"/>
              <a:buChar char="•"/>
            </a:pPr>
            <a:r>
              <a:rPr lang="en-US" dirty="0"/>
              <a:t>137 students receiving academic, counseling, and financial support — with 739 students in control group</a:t>
            </a:r>
          </a:p>
          <a:p>
            <a:pPr marL="285750" indent="-285750">
              <a:lnSpc>
                <a:spcPct val="150000"/>
              </a:lnSpc>
              <a:buFont typeface="Arial" panose="020B0604020202020204" pitchFamily="34" charset="0"/>
              <a:buChar char="•"/>
            </a:pPr>
            <a:r>
              <a:rPr lang="en-US" dirty="0"/>
              <a:t>SLSP program focused on helping students learn skills in self-regulation, motivation, and academic achievement </a:t>
            </a:r>
          </a:p>
          <a:p>
            <a:pPr marL="285750" indent="-285750">
              <a:lnSpc>
                <a:spcPct val="150000"/>
              </a:lnSpc>
              <a:buFont typeface="Arial" panose="020B0604020202020204" pitchFamily="34" charset="0"/>
              <a:buChar char="•"/>
            </a:pPr>
            <a:r>
              <a:rPr lang="en-US" dirty="0"/>
              <a:t>Assessed all students throughout four years </a:t>
            </a:r>
          </a:p>
          <a:p>
            <a:pPr marL="285750" indent="-285750">
              <a:lnSpc>
                <a:spcPct val="150000"/>
              </a:lnSpc>
              <a:buFont typeface="Arial" panose="020B0604020202020204" pitchFamily="34" charset="0"/>
              <a:buChar char="•"/>
            </a:pPr>
            <a:r>
              <a:rPr lang="en-US" dirty="0"/>
              <a:t>SLSP students showed higher levels of academic achievement by end of first year: same or even higher than non-program students </a:t>
            </a:r>
          </a:p>
          <a:p>
            <a:pPr marL="285750" indent="-285750">
              <a:lnSpc>
                <a:spcPct val="150000"/>
              </a:lnSpc>
              <a:buFont typeface="Arial" panose="020B0604020202020204" pitchFamily="34" charset="0"/>
              <a:buChar char="•"/>
            </a:pPr>
            <a:r>
              <a:rPr lang="en-US" dirty="0"/>
              <a:t>Same results </a:t>
            </a:r>
            <a:br>
              <a:rPr lang="en-US" dirty="0"/>
            </a:br>
            <a:r>
              <a:rPr lang="en-US" dirty="0"/>
              <a:t>as SLSP </a:t>
            </a:r>
            <a:br>
              <a:rPr lang="en-US" dirty="0"/>
            </a:br>
            <a:r>
              <a:rPr lang="en-US" dirty="0"/>
              <a:t>students </a:t>
            </a:r>
            <a:br>
              <a:rPr lang="en-US" dirty="0"/>
            </a:br>
            <a:r>
              <a:rPr lang="en-US" dirty="0"/>
              <a:t>approached </a:t>
            </a:r>
            <a:br>
              <a:rPr lang="en-US" dirty="0"/>
            </a:br>
            <a:r>
              <a:rPr lang="en-US" dirty="0"/>
              <a:t>graduation</a:t>
            </a:r>
          </a:p>
        </p:txBody>
      </p:sp>
      <p:pic>
        <p:nvPicPr>
          <p:cNvPr id="6" name="Picture 5" descr="Journal of College Student Retention - 2016 Skills Learning Support Program study ">
            <a:hlinkClick r:id="rId5"/>
            <a:extLst>
              <a:ext uri="{FF2B5EF4-FFF2-40B4-BE49-F238E27FC236}">
                <a16:creationId xmlns:a16="http://schemas.microsoft.com/office/drawing/2014/main" id="{E1EC3396-28F6-094B-884F-2D3F3E887748}"/>
              </a:ext>
            </a:extLst>
          </p:cNvPr>
          <p:cNvPicPr>
            <a:picLocks noChangeAspect="1"/>
          </p:cNvPicPr>
          <p:nvPr/>
        </p:nvPicPr>
        <p:blipFill>
          <a:blip r:embed="rId6"/>
          <a:stretch>
            <a:fillRect/>
          </a:stretch>
        </p:blipFill>
        <p:spPr>
          <a:xfrm>
            <a:off x="1962615" y="4302378"/>
            <a:ext cx="9988008" cy="2298445"/>
          </a:xfrm>
          <a:prstGeom prst="rect">
            <a:avLst/>
          </a:prstGeom>
        </p:spPr>
      </p:pic>
    </p:spTree>
    <p:extLst>
      <p:ext uri="{BB962C8B-B14F-4D97-AF65-F5344CB8AC3E}">
        <p14:creationId xmlns:p14="http://schemas.microsoft.com/office/powerpoint/2010/main" val="34558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404959"/>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Research support</a:t>
            </a:r>
            <a:br>
              <a:rPr lang="en-US" u="sng" dirty="0"/>
            </a:br>
            <a:endParaRPr lang="en-US" dirty="0"/>
          </a:p>
          <a:p>
            <a:r>
              <a:rPr lang="en-US" dirty="0"/>
              <a:t>2015 — </a:t>
            </a:r>
            <a:r>
              <a:rPr lang="en-US" dirty="0">
                <a:hlinkClick r:id="rId5"/>
              </a:rPr>
              <a:t>Study of self-regulated strategy instructions in developmental writing </a:t>
            </a:r>
            <a:r>
              <a:rPr lang="en-US" dirty="0"/>
              <a:t>— </a:t>
            </a:r>
            <a:r>
              <a:rPr lang="en-US" i="1" dirty="0"/>
              <a:t>Journal of Educational Psychology</a:t>
            </a:r>
            <a:br>
              <a:rPr lang="en-US" dirty="0"/>
            </a:br>
            <a:endParaRPr lang="en-US" dirty="0"/>
          </a:p>
          <a:p>
            <a:pPr marL="285750" indent="-285750">
              <a:lnSpc>
                <a:spcPct val="150000"/>
              </a:lnSpc>
              <a:buFont typeface="Arial" panose="020B0604020202020204" pitchFamily="34" charset="0"/>
              <a:buChar char="•"/>
            </a:pPr>
            <a:r>
              <a:rPr lang="en-US" dirty="0"/>
              <a:t>Study looking at impact of curriculum designed to incorporate self-regulated strategy instruction </a:t>
            </a:r>
          </a:p>
          <a:p>
            <a:pPr marL="285750" indent="-285750">
              <a:lnSpc>
                <a:spcPct val="150000"/>
              </a:lnSpc>
              <a:buFont typeface="Arial" panose="020B0604020202020204" pitchFamily="34" charset="0"/>
              <a:buChar char="•"/>
            </a:pPr>
            <a:r>
              <a:rPr lang="en-US" dirty="0"/>
              <a:t>Focused on college developmental writing classes </a:t>
            </a:r>
          </a:p>
          <a:p>
            <a:pPr marL="285750" indent="-285750">
              <a:lnSpc>
                <a:spcPct val="150000"/>
              </a:lnSpc>
              <a:buFont typeface="Arial" panose="020B0604020202020204" pitchFamily="34" charset="0"/>
              <a:buChar char="•"/>
            </a:pPr>
            <a:r>
              <a:rPr lang="en-US" dirty="0"/>
              <a:t>13 instructors, 276 students in 19 developmental writing classes at 2 universities, with 10 control classes </a:t>
            </a:r>
          </a:p>
          <a:p>
            <a:pPr marL="285750" indent="-285750">
              <a:lnSpc>
                <a:spcPct val="150000"/>
              </a:lnSpc>
              <a:buFont typeface="Arial" panose="020B0604020202020204" pitchFamily="34" charset="0"/>
              <a:buChar char="•"/>
            </a:pPr>
            <a:r>
              <a:rPr lang="en-US" dirty="0"/>
              <a:t>Students were explicitly taught strategies for planning, </a:t>
            </a:r>
            <a:br>
              <a:rPr lang="en-US" dirty="0"/>
            </a:br>
            <a:r>
              <a:rPr lang="en-US" dirty="0"/>
              <a:t>drafting, and revising their writing as well as strategies </a:t>
            </a:r>
            <a:br>
              <a:rPr lang="en-US" dirty="0"/>
            </a:br>
            <a:r>
              <a:rPr lang="en-US" dirty="0"/>
              <a:t>for self-regulation</a:t>
            </a:r>
          </a:p>
          <a:p>
            <a:pPr marL="285750" indent="-285750">
              <a:lnSpc>
                <a:spcPct val="150000"/>
              </a:lnSpc>
              <a:buFont typeface="Arial" panose="020B0604020202020204" pitchFamily="34" charset="0"/>
              <a:buChar char="•"/>
            </a:pPr>
            <a:r>
              <a:rPr lang="en-US" dirty="0"/>
              <a:t>Statistically significant positive effects for persuasive </a:t>
            </a:r>
            <a:br>
              <a:rPr lang="en-US" dirty="0"/>
            </a:br>
            <a:r>
              <a:rPr lang="en-US" dirty="0"/>
              <a:t>essay and for essay development (but not grammar)</a:t>
            </a:r>
          </a:p>
          <a:p>
            <a:pPr marL="285750" indent="-285750">
              <a:lnSpc>
                <a:spcPct val="150000"/>
              </a:lnSpc>
              <a:buFont typeface="Arial" panose="020B0604020202020204" pitchFamily="34" charset="0"/>
              <a:buChar char="•"/>
            </a:pPr>
            <a:r>
              <a:rPr lang="en-US" dirty="0"/>
              <a:t>Statistically significant positive effects also found for </a:t>
            </a:r>
            <a:br>
              <a:rPr lang="en-US" dirty="0"/>
            </a:br>
            <a:r>
              <a:rPr lang="en-US" dirty="0"/>
              <a:t>self-efficacy and mastery motivation</a:t>
            </a:r>
            <a:br>
              <a:rPr lang="en-US" dirty="0"/>
            </a:br>
            <a:endParaRPr lang="en-US" dirty="0"/>
          </a:p>
        </p:txBody>
      </p:sp>
      <p:pic>
        <p:nvPicPr>
          <p:cNvPr id="6" name="Picture 5" descr="Study of self-regulated strategy instructions in developmental writing, from 2105 Journal of Educational Psychology">
            <a:hlinkClick r:id="rId5"/>
            <a:extLst>
              <a:ext uri="{FF2B5EF4-FFF2-40B4-BE49-F238E27FC236}">
                <a16:creationId xmlns:a16="http://schemas.microsoft.com/office/drawing/2014/main" id="{0103E31F-E8C9-B04B-B13D-913D1E4493E1}"/>
              </a:ext>
            </a:extLst>
          </p:cNvPr>
          <p:cNvPicPr>
            <a:picLocks noChangeAspect="1"/>
          </p:cNvPicPr>
          <p:nvPr/>
        </p:nvPicPr>
        <p:blipFill>
          <a:blip r:embed="rId6"/>
          <a:stretch>
            <a:fillRect/>
          </a:stretch>
        </p:blipFill>
        <p:spPr>
          <a:xfrm>
            <a:off x="6062857" y="3678924"/>
            <a:ext cx="5881029" cy="2933051"/>
          </a:xfrm>
          <a:prstGeom prst="rect">
            <a:avLst/>
          </a:prstGeom>
        </p:spPr>
      </p:pic>
    </p:spTree>
    <p:extLst>
      <p:ext uri="{BB962C8B-B14F-4D97-AF65-F5344CB8AC3E}">
        <p14:creationId xmlns:p14="http://schemas.microsoft.com/office/powerpoint/2010/main" val="87915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A4DBC9A-DF70-A34F-98BF-A147274DF350}"/>
              </a:ext>
            </a:extLst>
          </p:cNvPr>
          <p:cNvSpPr txBox="1"/>
          <p:nvPr/>
        </p:nvSpPr>
        <p:spPr>
          <a:xfrm>
            <a:off x="319668" y="239750"/>
            <a:ext cx="11552663" cy="6378498"/>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11" name="TextBox 10">
            <a:extLst>
              <a:ext uri="{FF2B5EF4-FFF2-40B4-BE49-F238E27FC236}">
                <a16:creationId xmlns:a16="http://schemas.microsoft.com/office/drawing/2014/main" id="{C725502C-46AA-3642-8366-CD1CCF834AC1}"/>
              </a:ext>
            </a:extLst>
          </p:cNvPr>
          <p:cNvSpPr txBox="1"/>
          <p:nvPr/>
        </p:nvSpPr>
        <p:spPr>
          <a:xfrm>
            <a:off x="319668" y="239750"/>
            <a:ext cx="11552663" cy="6378498"/>
          </a:xfrm>
          <a:prstGeom prst="rect">
            <a:avLst/>
          </a:prstGeom>
          <a:solidFill>
            <a:schemeClr val="bg1"/>
          </a:solidFill>
        </p:spPr>
        <p:txBody>
          <a:bodyPr wrap="square" rtlCol="0">
            <a:spAutoFit/>
          </a:bodyPr>
          <a:lstStyle/>
          <a:p>
            <a:endParaRPr lang="en-US" dirty="0"/>
          </a:p>
        </p:txBody>
      </p:sp>
      <p:pic>
        <p:nvPicPr>
          <p:cNvPr id="12" name="Picture 11" descr="Examining the influence of self-efficacy and self-regulation in online learning">
            <a:extLst>
              <a:ext uri="{FF2B5EF4-FFF2-40B4-BE49-F238E27FC236}">
                <a16:creationId xmlns:a16="http://schemas.microsoft.com/office/drawing/2014/main" id="{F8267333-A87D-074F-B022-B054B9B99EF8}"/>
              </a:ext>
            </a:extLst>
          </p:cNvPr>
          <p:cNvPicPr>
            <a:picLocks noChangeAspect="1"/>
          </p:cNvPicPr>
          <p:nvPr/>
        </p:nvPicPr>
        <p:blipFill>
          <a:blip r:embed="rId5"/>
          <a:stretch>
            <a:fillRect/>
          </a:stretch>
        </p:blipFill>
        <p:spPr>
          <a:xfrm>
            <a:off x="1820877" y="265527"/>
            <a:ext cx="8550243" cy="6326943"/>
          </a:xfrm>
          <a:prstGeom prst="rect">
            <a:avLst/>
          </a:prstGeom>
        </p:spPr>
      </p:pic>
    </p:spTree>
    <p:extLst>
      <p:ext uri="{BB962C8B-B14F-4D97-AF65-F5344CB8AC3E}">
        <p14:creationId xmlns:p14="http://schemas.microsoft.com/office/powerpoint/2010/main" val="379361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09420"/>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Schedule management matters!</a:t>
            </a:r>
          </a:p>
          <a:p>
            <a:endParaRPr lang="en-US" dirty="0"/>
          </a:p>
          <a:p>
            <a:r>
              <a:rPr lang="en-US" dirty="0"/>
              <a:t>Explicitly advise students that now is the time to build and manage their own schedules—better than they ever have before. Doing so can be calming for students and give them some sense of control (esp. now that things feel really out of control).</a:t>
            </a:r>
          </a:p>
          <a:p>
            <a:endParaRPr lang="en-US" dirty="0"/>
          </a:p>
          <a:p>
            <a:r>
              <a:rPr lang="en-US" dirty="0"/>
              <a:t>Students may have electronic planners or calendars </a:t>
            </a:r>
            <a:br>
              <a:rPr lang="en-US" dirty="0"/>
            </a:br>
            <a:r>
              <a:rPr lang="en-US" dirty="0"/>
              <a:t>that they use, and those may function well, especially </a:t>
            </a:r>
            <a:br>
              <a:rPr lang="en-US" dirty="0"/>
            </a:br>
            <a:r>
              <a:rPr lang="en-US" dirty="0"/>
              <a:t>if they like to have alarms or reminders set to go off </a:t>
            </a:r>
            <a:br>
              <a:rPr lang="en-US" dirty="0"/>
            </a:br>
            <a:r>
              <a:rPr lang="en-US" dirty="0"/>
              <a:t>at specific times. </a:t>
            </a:r>
            <a:br>
              <a:rPr lang="en-US" dirty="0"/>
            </a:br>
            <a:br>
              <a:rPr lang="en-US" dirty="0"/>
            </a:br>
            <a:r>
              <a:rPr lang="en-US" dirty="0"/>
              <a:t>There’s also something to be said for planning with </a:t>
            </a:r>
            <a:br>
              <a:rPr lang="en-US" dirty="0"/>
            </a:br>
            <a:r>
              <a:rPr lang="en-US" dirty="0"/>
              <a:t>pen and paper. This can be a good time to develop </a:t>
            </a:r>
            <a:br>
              <a:rPr lang="en-US" dirty="0"/>
            </a:br>
            <a:r>
              <a:rPr lang="en-US" dirty="0"/>
              <a:t>a habit of jotting a to-do list on index cards, post-it </a:t>
            </a:r>
            <a:br>
              <a:rPr lang="en-US" dirty="0"/>
            </a:br>
            <a:r>
              <a:rPr lang="en-US" dirty="0"/>
              <a:t>notes or any scraps of paper. </a:t>
            </a:r>
          </a:p>
          <a:p>
            <a:endParaRPr lang="en-US" dirty="0"/>
          </a:p>
          <a:p>
            <a:r>
              <a:rPr lang="en-US" dirty="0"/>
              <a:t>There’s something satisfying about shredding </a:t>
            </a:r>
            <a:br>
              <a:rPr lang="en-US" dirty="0"/>
            </a:br>
            <a:r>
              <a:rPr lang="en-US" dirty="0"/>
              <a:t>that paper when you’ve completed your list—and, as</a:t>
            </a:r>
            <a:br>
              <a:rPr lang="en-US" dirty="0"/>
            </a:br>
            <a:r>
              <a:rPr lang="en-US" dirty="0"/>
              <a:t>we’ve seen, research shows that the physical act of</a:t>
            </a:r>
          </a:p>
          <a:p>
            <a:r>
              <a:rPr lang="en-US" dirty="0"/>
              <a:t>writing by hand better commits each item to your</a:t>
            </a:r>
          </a:p>
          <a:p>
            <a:r>
              <a:rPr lang="en-US" dirty="0"/>
              <a:t>memory.</a:t>
            </a:r>
          </a:p>
        </p:txBody>
      </p:sp>
      <p:pic>
        <p:nvPicPr>
          <p:cNvPr id="7" name="Picture 6" descr="A hand holding a computer mouse and keyboard&#10;&#10;Description automatically generated">
            <a:extLst>
              <a:ext uri="{FF2B5EF4-FFF2-40B4-BE49-F238E27FC236}">
                <a16:creationId xmlns:a16="http://schemas.microsoft.com/office/drawing/2014/main" id="{F996F189-B9AF-BE40-8644-24378A74DB4F}"/>
              </a:ext>
            </a:extLst>
          </p:cNvPr>
          <p:cNvPicPr>
            <a:picLocks noChangeAspect="1"/>
          </p:cNvPicPr>
          <p:nvPr/>
        </p:nvPicPr>
        <p:blipFill>
          <a:blip r:embed="rId5"/>
          <a:stretch>
            <a:fillRect/>
          </a:stretch>
        </p:blipFill>
        <p:spPr>
          <a:xfrm>
            <a:off x="5761399" y="2408665"/>
            <a:ext cx="6144620" cy="4083070"/>
          </a:xfrm>
          <a:prstGeom prst="rect">
            <a:avLst/>
          </a:prstGeom>
        </p:spPr>
      </p:pic>
    </p:spTree>
    <p:extLst>
      <p:ext uri="{BB962C8B-B14F-4D97-AF65-F5344CB8AC3E}">
        <p14:creationId xmlns:p14="http://schemas.microsoft.com/office/powerpoint/2010/main" val="2818745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340197"/>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Manage procrastination.</a:t>
            </a:r>
          </a:p>
          <a:p>
            <a:endParaRPr lang="en-US" sz="2400" b="1" dirty="0">
              <a:solidFill>
                <a:srgbClr val="011893"/>
              </a:solidFill>
            </a:endParaRPr>
          </a:p>
          <a:p>
            <a:r>
              <a:rPr lang="en-US" sz="2000" dirty="0"/>
              <a:t>Advise them to find the quietest space they can at home. If listening to music helps, </a:t>
            </a:r>
            <a:br>
              <a:rPr lang="en-US" sz="2000" dirty="0"/>
            </a:br>
            <a:r>
              <a:rPr lang="en-US" sz="2000" dirty="0"/>
              <a:t>that’s great. But assure them the research is clear that successful multitasking is </a:t>
            </a:r>
            <a:br>
              <a:rPr lang="en-US" sz="2000" dirty="0"/>
            </a:br>
            <a:r>
              <a:rPr lang="en-US" sz="2000" dirty="0"/>
              <a:t>largely a myth. To limit distractions, here are some time management websites to </a:t>
            </a:r>
            <a:br>
              <a:rPr lang="en-US" sz="2000" dirty="0"/>
            </a:br>
            <a:r>
              <a:rPr lang="en-US" sz="2000" dirty="0"/>
              <a:t>share:</a:t>
            </a:r>
          </a:p>
          <a:p>
            <a:endParaRPr lang="en-US" sz="2000" dirty="0"/>
          </a:p>
          <a:p>
            <a:pPr marL="342900" indent="-342900">
              <a:buFont typeface="Arial" panose="020B0604020202020204" pitchFamily="34" charset="0"/>
              <a:buChar char="•"/>
            </a:pPr>
            <a:r>
              <a:rPr lang="en-US" sz="2000" dirty="0">
                <a:hlinkClick r:id="rId5"/>
              </a:rPr>
              <a:t>StayFocusd</a:t>
            </a:r>
            <a:r>
              <a:rPr lang="en-US" sz="2000" dirty="0"/>
              <a:t> is a free Chrome extension that helps students limit access </a:t>
            </a:r>
            <a:br>
              <a:rPr lang="en-US" sz="2000" dirty="0"/>
            </a:br>
            <a:r>
              <a:rPr lang="en-US" sz="2000" dirty="0"/>
              <a:t>on time-wasting sites.</a:t>
            </a:r>
            <a:br>
              <a:rPr lang="en-US" sz="2000" dirty="0"/>
            </a:br>
            <a:endParaRPr lang="en-US" sz="2000" dirty="0"/>
          </a:p>
          <a:p>
            <a:pPr marL="342900" indent="-342900">
              <a:buFont typeface="Arial" panose="020B0604020202020204" pitchFamily="34" charset="0"/>
              <a:buChar char="•"/>
            </a:pPr>
            <a:r>
              <a:rPr lang="en-US" sz="2000" dirty="0" err="1">
                <a:hlinkClick r:id="rId6"/>
              </a:rPr>
              <a:t>SelfControl</a:t>
            </a:r>
            <a:r>
              <a:rPr lang="en-US" sz="2000" dirty="0"/>
              <a:t> is a Mac app that limits time on sites you enter; </a:t>
            </a:r>
            <a:br>
              <a:rPr lang="en-US" sz="2000" dirty="0"/>
            </a:br>
            <a:r>
              <a:rPr lang="en-US" sz="2000" dirty="0"/>
              <a:t>Windows users can try </a:t>
            </a:r>
            <a:r>
              <a:rPr lang="en-US" sz="2000" dirty="0">
                <a:hlinkClick r:id="rId7"/>
              </a:rPr>
              <a:t>Freedom</a:t>
            </a:r>
            <a:r>
              <a:rPr lang="en-US" sz="2000" dirty="0"/>
              <a:t>.  </a:t>
            </a:r>
          </a:p>
          <a:p>
            <a:endParaRPr lang="en-US" sz="2000" dirty="0"/>
          </a:p>
          <a:p>
            <a:r>
              <a:rPr lang="en-US" sz="2000" dirty="0"/>
              <a:t>Teach them to set goals for themselves. They could try the </a:t>
            </a:r>
            <a:br>
              <a:rPr lang="en-US" sz="2000" dirty="0"/>
            </a:br>
            <a:r>
              <a:rPr lang="en-US" sz="2000" dirty="0">
                <a:hlinkClick r:id="rId8"/>
              </a:rPr>
              <a:t>Pomodoro Technique</a:t>
            </a:r>
            <a:r>
              <a:rPr lang="en-US" sz="2000" dirty="0"/>
              <a:t>: Every 25 minutes, reward yourself with a very </a:t>
            </a:r>
            <a:br>
              <a:rPr lang="en-US" sz="2000" dirty="0"/>
            </a:br>
            <a:r>
              <a:rPr lang="en-US" sz="2000" dirty="0"/>
              <a:t>short break. After four “</a:t>
            </a:r>
            <a:r>
              <a:rPr lang="en-US" sz="2000" dirty="0" err="1"/>
              <a:t>pomodoros</a:t>
            </a:r>
            <a:r>
              <a:rPr lang="en-US" sz="2000" dirty="0"/>
              <a:t>,” give yourself a longer break. </a:t>
            </a:r>
            <a:br>
              <a:rPr lang="en-US" sz="2000" dirty="0"/>
            </a:br>
            <a:r>
              <a:rPr lang="en-US" sz="2000" dirty="0"/>
              <a:t>Make sure at least one involves some form of physical exercise </a:t>
            </a:r>
            <a:br>
              <a:rPr lang="en-US" sz="2000" dirty="0"/>
            </a:br>
            <a:r>
              <a:rPr lang="en-US" sz="2000" dirty="0"/>
              <a:t>(like a quick ten-minute walk), stretching, or meditating.</a:t>
            </a:r>
          </a:p>
        </p:txBody>
      </p:sp>
      <p:pic>
        <p:nvPicPr>
          <p:cNvPr id="6" name="Picture 5" descr="Freedom.to">
            <a:extLst>
              <a:ext uri="{FF2B5EF4-FFF2-40B4-BE49-F238E27FC236}">
                <a16:creationId xmlns:a16="http://schemas.microsoft.com/office/drawing/2014/main" id="{4086CE64-D473-DB43-BDBF-A2B9F2F532BD}"/>
              </a:ext>
            </a:extLst>
          </p:cNvPr>
          <p:cNvPicPr>
            <a:picLocks noChangeAspect="1"/>
          </p:cNvPicPr>
          <p:nvPr/>
        </p:nvPicPr>
        <p:blipFill rotWithShape="1">
          <a:blip r:embed="rId9"/>
          <a:srcRect l="8498" t="11676" r="9448" b="5850"/>
          <a:stretch/>
        </p:blipFill>
        <p:spPr>
          <a:xfrm>
            <a:off x="8381512" y="2631145"/>
            <a:ext cx="1776590" cy="2386457"/>
          </a:xfrm>
          <a:prstGeom prst="rect">
            <a:avLst/>
          </a:prstGeom>
        </p:spPr>
      </p:pic>
      <p:pic>
        <p:nvPicPr>
          <p:cNvPr id="9" name="Picture 8" descr="SelfControl">
            <a:extLst>
              <a:ext uri="{FF2B5EF4-FFF2-40B4-BE49-F238E27FC236}">
                <a16:creationId xmlns:a16="http://schemas.microsoft.com/office/drawing/2014/main" id="{F655FD10-63B1-3141-BF6E-0283BFAF5733}"/>
              </a:ext>
            </a:extLst>
          </p:cNvPr>
          <p:cNvPicPr>
            <a:picLocks noChangeAspect="1"/>
          </p:cNvPicPr>
          <p:nvPr/>
        </p:nvPicPr>
        <p:blipFill>
          <a:blip r:embed="rId10"/>
          <a:stretch>
            <a:fillRect/>
          </a:stretch>
        </p:blipFill>
        <p:spPr>
          <a:xfrm>
            <a:off x="8731809" y="5109758"/>
            <a:ext cx="2941794" cy="1412061"/>
          </a:xfrm>
          <a:prstGeom prst="rect">
            <a:avLst/>
          </a:prstGeom>
          <a:ln>
            <a:solidFill>
              <a:schemeClr val="tx1">
                <a:lumMod val="50000"/>
                <a:lumOff val="50000"/>
              </a:schemeClr>
            </a:solidFill>
          </a:ln>
        </p:spPr>
      </p:pic>
      <p:pic>
        <p:nvPicPr>
          <p:cNvPr id="11" name="Picture 10" descr="StayFocusd">
            <a:extLst>
              <a:ext uri="{FF2B5EF4-FFF2-40B4-BE49-F238E27FC236}">
                <a16:creationId xmlns:a16="http://schemas.microsoft.com/office/drawing/2014/main" id="{5E356E79-678E-C24B-AA4B-A74DB8DA8CEF}"/>
              </a:ext>
            </a:extLst>
          </p:cNvPr>
          <p:cNvPicPr>
            <a:picLocks noChangeAspect="1"/>
          </p:cNvPicPr>
          <p:nvPr/>
        </p:nvPicPr>
        <p:blipFill>
          <a:blip r:embed="rId11"/>
          <a:stretch>
            <a:fillRect/>
          </a:stretch>
        </p:blipFill>
        <p:spPr>
          <a:xfrm>
            <a:off x="9838938" y="799605"/>
            <a:ext cx="1905000" cy="1905000"/>
          </a:xfrm>
          <a:prstGeom prst="rect">
            <a:avLst/>
          </a:prstGeom>
        </p:spPr>
      </p:pic>
    </p:spTree>
    <p:extLst>
      <p:ext uri="{BB962C8B-B14F-4D97-AF65-F5344CB8AC3E}">
        <p14:creationId xmlns:p14="http://schemas.microsoft.com/office/powerpoint/2010/main" val="3251384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pic>
        <p:nvPicPr>
          <p:cNvPr id="8" name="Content Placeholder 7" descr="A picture containing bird&#10;&#10;Description automatically generated">
            <a:extLst>
              <a:ext uri="{FF2B5EF4-FFF2-40B4-BE49-F238E27FC236}">
                <a16:creationId xmlns:a16="http://schemas.microsoft.com/office/drawing/2014/main" id="{1A4DF9CA-D26A-AC4D-91AB-F8A5BE3849B4}"/>
              </a:ext>
            </a:extLst>
          </p:cNvPr>
          <p:cNvPicPr>
            <a:picLocks noGrp="1" noChangeAspect="1"/>
          </p:cNvPicPr>
          <p:nvPr>
            <p:ph idx="1"/>
          </p:nvPr>
        </p:nvPicPr>
        <p:blipFill>
          <a:blip r:embed="rId3"/>
          <a:stretch>
            <a:fillRect/>
          </a:stretch>
        </p:blipFill>
        <p:spPr>
          <a:xfrm>
            <a:off x="5384800" y="3074194"/>
            <a:ext cx="1422400" cy="1854200"/>
          </a:xfrm>
        </p:spPr>
      </p:pic>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4"/>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57176"/>
            <a:ext cx="11758613" cy="6247864"/>
          </a:xfrm>
          <a:prstGeom prst="rect">
            <a:avLst/>
          </a:prstGeom>
          <a:solidFill>
            <a:schemeClr val="bg1"/>
          </a:solidFill>
        </p:spPr>
        <p:txBody>
          <a:bodyPr wrap="square" rtlCol="0">
            <a:spAutoFit/>
          </a:bodyPr>
          <a:lstStyle/>
          <a:p>
            <a:pPr algn="r"/>
            <a:r>
              <a:rPr lang="en-US" b="1" dirty="0">
                <a:solidFill>
                  <a:schemeClr val="accent6">
                    <a:lumMod val="50000"/>
                  </a:schemeClr>
                </a:solidFill>
              </a:rPr>
              <a:t>A More Agile, Adaptable Pedagogy—Helping Students Develop Self-Regulation Skills</a:t>
            </a:r>
          </a:p>
          <a:p>
            <a:endParaRPr lang="en-US" sz="2000" dirty="0">
              <a:solidFill>
                <a:schemeClr val="accent6">
                  <a:lumMod val="50000"/>
                </a:schemeClr>
              </a:solidFill>
            </a:endParaRPr>
          </a:p>
          <a:p>
            <a:r>
              <a:rPr lang="en-US" sz="2400" b="1" dirty="0">
                <a:solidFill>
                  <a:srgbClr val="011893"/>
                </a:solidFill>
              </a:rPr>
              <a:t>Manage “writer’s block.”</a:t>
            </a:r>
          </a:p>
          <a:p>
            <a:endParaRPr lang="en-US" sz="2000" dirty="0"/>
          </a:p>
          <a:p>
            <a:r>
              <a:rPr lang="en-US" sz="2000" dirty="0"/>
              <a:t>As an English professor, I know one thing students often procrastinate is getting started on writing assignments. Boy, do I know that! They’ll call it “writer’s block,” but I think it’s really that they’ve learned to hate writing—because clear, concise, compelling writing is hard work. </a:t>
            </a:r>
            <a:br>
              <a:rPr lang="en-US" sz="2000" dirty="0"/>
            </a:br>
            <a:endParaRPr lang="en-US" sz="2000" dirty="0"/>
          </a:p>
          <a:p>
            <a:r>
              <a:rPr lang="en-US" sz="2000" dirty="0"/>
              <a:t>Here’s a trick that often helps my students. When faced with a writing assignment, tell them to try either turning off their monitor or darkening their screen to the point where they cannot see what they’re typing.</a:t>
            </a:r>
          </a:p>
          <a:p>
            <a:endParaRPr lang="en-US" sz="2000" dirty="0"/>
          </a:p>
          <a:p>
            <a:r>
              <a:rPr lang="en-US" sz="2000" dirty="0"/>
              <a:t>Then have them just start typing. Really. Start writing everything they think they know about the topic or want to say in response to the assignment. The draft is going to be messy when they look at it in the light again, but writing is its own heuristic and the best way to get started is simply by getting started.</a:t>
            </a:r>
          </a:p>
          <a:p>
            <a:endParaRPr lang="en-US" sz="2000" dirty="0"/>
          </a:p>
          <a:p>
            <a:r>
              <a:rPr lang="en-US" sz="2000" dirty="0"/>
              <a:t>They’ll have to spend some time cleaning up their messy draft, but that’s a lot better than wasting hours staring mindlessly at a blank screen or starting the essay two hours before it’s due. And students often surprise themselves with how much they do have to say.</a:t>
            </a:r>
            <a:br>
              <a:rPr lang="en-US" sz="2000" dirty="0"/>
            </a:br>
            <a:endParaRPr lang="en-US" sz="2000" dirty="0"/>
          </a:p>
          <a:p>
            <a:endParaRPr lang="en-US" dirty="0"/>
          </a:p>
        </p:txBody>
      </p:sp>
    </p:spTree>
    <p:extLst>
      <p:ext uri="{BB962C8B-B14F-4D97-AF65-F5344CB8AC3E}">
        <p14:creationId xmlns:p14="http://schemas.microsoft.com/office/powerpoint/2010/main" val="56553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2BC3-FB87-DF4E-B787-21655A41562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4792C-9D25-7C42-AEF0-3299E0BBAFFF}"/>
              </a:ext>
            </a:extLst>
          </p:cNvPr>
          <p:cNvSpPr>
            <a:spLocks noGrp="1"/>
          </p:cNvSpPr>
          <p:nvPr>
            <p:ph idx="1"/>
          </p:nvPr>
        </p:nvSpPr>
        <p:spPr/>
        <p:txBody>
          <a:bodyPr/>
          <a:lstStyle/>
          <a:p>
            <a:endParaRPr lang="en-US"/>
          </a:p>
        </p:txBody>
      </p:sp>
      <p:pic>
        <p:nvPicPr>
          <p:cNvPr id="4" name="Content Placeholder 4" descr="A circuit board&#10;&#10;Description automatically generated">
            <a:extLst>
              <a:ext uri="{FF2B5EF4-FFF2-40B4-BE49-F238E27FC236}">
                <a16:creationId xmlns:a16="http://schemas.microsoft.com/office/drawing/2014/main" id="{1289BABF-E80B-3344-8A4C-49464225E0A9}"/>
              </a:ext>
            </a:extLst>
          </p:cNvPr>
          <p:cNvPicPr>
            <a:picLocks noChangeAspect="1"/>
          </p:cNvPicPr>
          <p:nvPr/>
        </p:nvPicPr>
        <p:blipFill rotWithShape="1">
          <a:blip r:embed="rId2"/>
          <a:srcRect b="15094"/>
          <a:stretch/>
        </p:blipFill>
        <p:spPr>
          <a:xfrm>
            <a:off x="20" y="10"/>
            <a:ext cx="12191980" cy="6857990"/>
          </a:xfrm>
          <a:prstGeom prst="rect">
            <a:avLst/>
          </a:prstGeom>
        </p:spPr>
      </p:pic>
      <p:sp>
        <p:nvSpPr>
          <p:cNvPr id="5" name="TextBox 4">
            <a:extLst>
              <a:ext uri="{FF2B5EF4-FFF2-40B4-BE49-F238E27FC236}">
                <a16:creationId xmlns:a16="http://schemas.microsoft.com/office/drawing/2014/main" id="{1C1C1C34-FCD4-A043-8EED-825252BD5D04}"/>
              </a:ext>
            </a:extLst>
          </p:cNvPr>
          <p:cNvSpPr txBox="1"/>
          <p:nvPr/>
        </p:nvSpPr>
        <p:spPr>
          <a:xfrm>
            <a:off x="214312" y="213801"/>
            <a:ext cx="11758613" cy="6396175"/>
          </a:xfrm>
          <a:prstGeom prst="rect">
            <a:avLst/>
          </a:prstGeom>
          <a:solidFill>
            <a:schemeClr val="bg1"/>
          </a:solidFill>
        </p:spPr>
        <p:txBody>
          <a:bodyPr wrap="square" rtlCol="0" anchor="ctr" anchorCtr="0">
            <a:spAutoFit/>
          </a:bodyPr>
          <a:lstStyle/>
          <a:p>
            <a:pPr marL="182880" algn="ctr">
              <a:lnSpc>
                <a:spcPct val="110000"/>
              </a:lnSpc>
            </a:pPr>
            <a:r>
              <a:rPr lang="en-US" sz="4400" b="1" i="1" dirty="0"/>
              <a:t>Contact me</a:t>
            </a:r>
          </a:p>
          <a:p>
            <a:pPr marL="182880" algn="ctr">
              <a:lnSpc>
                <a:spcPct val="110000"/>
              </a:lnSpc>
            </a:pPr>
            <a:endParaRPr lang="en-US" sz="1400" b="1" i="1" dirty="0"/>
          </a:p>
          <a:p>
            <a:pPr marL="182880" algn="ctr">
              <a:lnSpc>
                <a:spcPct val="110000"/>
              </a:lnSpc>
            </a:pPr>
            <a:r>
              <a:rPr lang="en-US" sz="4800" b="1" dirty="0"/>
              <a:t>Cynthia Eaton</a:t>
            </a:r>
          </a:p>
          <a:p>
            <a:pPr marL="182880" algn="ctr">
              <a:lnSpc>
                <a:spcPct val="110000"/>
              </a:lnSpc>
            </a:pPr>
            <a:r>
              <a:rPr lang="en-US" sz="4800" b="1" dirty="0">
                <a:hlinkClick r:id="rId3"/>
              </a:rPr>
              <a:t>cynthia@fascc.org</a:t>
            </a:r>
            <a:endParaRPr lang="en-US" sz="4800" b="1" dirty="0"/>
          </a:p>
          <a:p>
            <a:pPr marL="182880" algn="ctr">
              <a:lnSpc>
                <a:spcPct val="110000"/>
              </a:lnSpc>
            </a:pPr>
            <a:br>
              <a:rPr lang="en-US" sz="3600" b="1" i="1" dirty="0"/>
            </a:br>
            <a:r>
              <a:rPr lang="en-US" sz="3600" b="1" i="1" dirty="0"/>
              <a:t>National Education Association webinars</a:t>
            </a:r>
          </a:p>
          <a:p>
            <a:pPr marL="182880">
              <a:lnSpc>
                <a:spcPct val="110000"/>
              </a:lnSpc>
            </a:pPr>
            <a:endParaRPr lang="en-US" sz="2000" b="1" i="1" dirty="0"/>
          </a:p>
          <a:p>
            <a:pPr marL="525780" indent="-342900">
              <a:lnSpc>
                <a:spcPct val="110000"/>
              </a:lnSpc>
              <a:buFont typeface="Arial" panose="020B0604020202020204" pitchFamily="34" charset="0"/>
              <a:buChar char="•"/>
            </a:pPr>
            <a:r>
              <a:rPr lang="en-US" sz="3200" b="1" dirty="0"/>
              <a:t>Part 1 — A More Agile, Adaptable Pedagogy —</a:t>
            </a:r>
            <a:r>
              <a:rPr lang="en-US" sz="3200" dirty="0"/>
              <a:t> </a:t>
            </a:r>
            <a:br>
              <a:rPr lang="en-US" sz="3200" dirty="0"/>
            </a:br>
            <a:r>
              <a:rPr lang="en-US" sz="3200" dirty="0"/>
              <a:t>                 Designing and Organizing Your (Suddenly) Online Course</a:t>
            </a:r>
          </a:p>
          <a:p>
            <a:pPr marL="525780" indent="-342900">
              <a:lnSpc>
                <a:spcPct val="110000"/>
              </a:lnSpc>
              <a:buFont typeface="Arial" panose="020B0604020202020204" pitchFamily="34" charset="0"/>
              <a:buChar char="•"/>
            </a:pPr>
            <a:r>
              <a:rPr lang="en-US" sz="3200" b="1" dirty="0"/>
              <a:t>Part 2 —</a:t>
            </a:r>
            <a:r>
              <a:rPr lang="en-US" sz="3200" b="1" i="1" dirty="0"/>
              <a:t> </a:t>
            </a:r>
            <a:r>
              <a:rPr lang="en-US" sz="3200" b="1" dirty="0"/>
              <a:t>A More Agile, Adaptable Pedagogy —</a:t>
            </a:r>
            <a:r>
              <a:rPr lang="en-US" sz="3200" dirty="0"/>
              <a:t> </a:t>
            </a:r>
            <a:br>
              <a:rPr lang="en-US" sz="3200" dirty="0"/>
            </a:br>
            <a:r>
              <a:rPr lang="en-US" sz="3200" dirty="0"/>
              <a:t>                Helping Students Develop Literacy &amp; Self-Regulation Skills</a:t>
            </a:r>
            <a:r>
              <a:rPr lang="en-US" sz="2800" dirty="0"/>
              <a:t>  </a:t>
            </a:r>
            <a:endParaRPr lang="en-US" sz="2800" i="1" dirty="0"/>
          </a:p>
        </p:txBody>
      </p:sp>
    </p:spTree>
    <p:extLst>
      <p:ext uri="{BB962C8B-B14F-4D97-AF65-F5344CB8AC3E}">
        <p14:creationId xmlns:p14="http://schemas.microsoft.com/office/powerpoint/2010/main" val="230263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4090</TotalTime>
  <Words>2882</Words>
  <Application>Microsoft Macintosh PowerPoint</Application>
  <PresentationFormat>Widescreen</PresentationFormat>
  <Paragraphs>166</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A More Agile, Adaptable Pedagogy— Helping Students Develop Literacy &amp; Self-Regulation Skills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More Agile, Adaptable Pedagogy— Organizing &amp; Structuring Your Online Course </dc:title>
  <dc:creator>Cynthia Eaton</dc:creator>
  <cp:lastModifiedBy>Cynthia Eaton</cp:lastModifiedBy>
  <cp:revision>150</cp:revision>
  <cp:lastPrinted>2020-05-07T15:57:44Z</cp:lastPrinted>
  <dcterms:created xsi:type="dcterms:W3CDTF">2020-04-23T15:22:29Z</dcterms:created>
  <dcterms:modified xsi:type="dcterms:W3CDTF">2020-06-23T01:33:59Z</dcterms:modified>
</cp:coreProperties>
</file>