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72" r:id="rId4"/>
    <p:sldId id="261" r:id="rId5"/>
    <p:sldId id="260" r:id="rId6"/>
    <p:sldId id="264" r:id="rId7"/>
    <p:sldId id="259" r:id="rId8"/>
    <p:sldId id="262" r:id="rId9"/>
    <p:sldId id="263" r:id="rId10"/>
    <p:sldId id="265" r:id="rId11"/>
    <p:sldId id="266" r:id="rId12"/>
    <p:sldId id="267" r:id="rId13"/>
    <p:sldId id="268"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ynthia Eaton" initials="CE" lastIdx="2" clrIdx="0">
    <p:extLst>
      <p:ext uri="{19B8F6BF-5375-455C-9EA6-DF929625EA0E}">
        <p15:presenceInfo xmlns:p15="http://schemas.microsoft.com/office/powerpoint/2012/main" userId="S::eatonc@sunysuffolk.edu::09814baa-3dfb-4dde-b688-37802811b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11893"/>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93680"/>
  </p:normalViewPr>
  <p:slideViewPr>
    <p:cSldViewPr snapToGrid="0" snapToObjects="1">
      <p:cViewPr varScale="1">
        <p:scale>
          <a:sx n="115" d="100"/>
          <a:sy n="115" d="100"/>
        </p:scale>
        <p:origin x="232" y="2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35BD45-55BE-0740-926C-CF1CF10998AD}" type="datetimeFigureOut">
              <a:rPr lang="en-US" smtClean="0"/>
              <a:t>6/22/20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638AC-6062-9040-B1D3-6CB97A348023}" type="slidenum">
              <a:rPr lang="en-US" smtClean="0"/>
              <a:t>‹#›</a:t>
            </a:fld>
            <a:endParaRPr lang="en-US"/>
          </a:p>
        </p:txBody>
      </p:sp>
    </p:spTree>
    <p:extLst>
      <p:ext uri="{BB962C8B-B14F-4D97-AF65-F5344CB8AC3E}">
        <p14:creationId xmlns:p14="http://schemas.microsoft.com/office/powerpoint/2010/main" val="2297605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fascc.org/professionalmatters/blackboard-basic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screencastify.co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hronicle.com/interactives/20190523-ClassDiscussion"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insidehighered.com/digital-learning/article/2019/03/27/new-approaches-discussion-boards-aim-dynamic-online-learnin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presentation I offered for the National Education Association on April 24, 2020, about getting started with teaching online. I’ve taught online courses nearly every single semester since spring 1998 and was asked to share some info and advice to help faculty across the nation who had to move to remote learning with little notice due to the coronavirus pandemic. (Since it was a national webinar, I didn’t make everything specific to Blackboard as I can here at SCCC.) </a:t>
            </a:r>
          </a:p>
        </p:txBody>
      </p:sp>
      <p:sp>
        <p:nvSpPr>
          <p:cNvPr id="4" name="Slide Number Placeholder 3"/>
          <p:cNvSpPr>
            <a:spLocks noGrp="1"/>
          </p:cNvSpPr>
          <p:nvPr>
            <p:ph type="sldNum" sz="quarter" idx="5"/>
          </p:nvPr>
        </p:nvSpPr>
        <p:spPr/>
        <p:txBody>
          <a:bodyPr/>
          <a:lstStyle/>
          <a:p>
            <a:fld id="{E0B638AC-6062-9040-B1D3-6CB97A348023}" type="slidenum">
              <a:rPr lang="en-US" smtClean="0"/>
              <a:t>1</a:t>
            </a:fld>
            <a:endParaRPr lang="en-US"/>
          </a:p>
        </p:txBody>
      </p:sp>
    </p:spTree>
    <p:extLst>
      <p:ext uri="{BB962C8B-B14F-4D97-AF65-F5344CB8AC3E}">
        <p14:creationId xmlns:p14="http://schemas.microsoft.com/office/powerpoint/2010/main" val="3160277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headlines shows that there are plenty of suggestions that we might be online again for all or part of the fall 2020 term.</a:t>
            </a:r>
          </a:p>
        </p:txBody>
      </p:sp>
      <p:sp>
        <p:nvSpPr>
          <p:cNvPr id="4" name="Slide Number Placeholder 3"/>
          <p:cNvSpPr>
            <a:spLocks noGrp="1"/>
          </p:cNvSpPr>
          <p:nvPr>
            <p:ph type="sldNum" sz="quarter" idx="5"/>
          </p:nvPr>
        </p:nvSpPr>
        <p:spPr/>
        <p:txBody>
          <a:bodyPr/>
          <a:lstStyle/>
          <a:p>
            <a:fld id="{E0B638AC-6062-9040-B1D3-6CB97A348023}" type="slidenum">
              <a:rPr lang="en-US" smtClean="0"/>
              <a:t>2</a:t>
            </a:fld>
            <a:endParaRPr lang="en-US"/>
          </a:p>
        </p:txBody>
      </p:sp>
    </p:spTree>
    <p:extLst>
      <p:ext uri="{BB962C8B-B14F-4D97-AF65-F5344CB8AC3E}">
        <p14:creationId xmlns:p14="http://schemas.microsoft.com/office/powerpoint/2010/main" val="3425600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share this information in the spirit of trying to help colleagues be as prepared as possible for future semesters. </a:t>
            </a:r>
          </a:p>
        </p:txBody>
      </p:sp>
      <p:sp>
        <p:nvSpPr>
          <p:cNvPr id="4" name="Slide Number Placeholder 3"/>
          <p:cNvSpPr>
            <a:spLocks noGrp="1"/>
          </p:cNvSpPr>
          <p:nvPr>
            <p:ph type="sldNum" sz="quarter" idx="5"/>
          </p:nvPr>
        </p:nvSpPr>
        <p:spPr/>
        <p:txBody>
          <a:bodyPr/>
          <a:lstStyle/>
          <a:p>
            <a:fld id="{E0B638AC-6062-9040-B1D3-6CB97A348023}" type="slidenum">
              <a:rPr lang="en-US" smtClean="0"/>
              <a:t>3</a:t>
            </a:fld>
            <a:endParaRPr lang="en-US"/>
          </a:p>
        </p:txBody>
      </p:sp>
    </p:spTree>
    <p:extLst>
      <p:ext uri="{BB962C8B-B14F-4D97-AF65-F5344CB8AC3E}">
        <p14:creationId xmlns:p14="http://schemas.microsoft.com/office/powerpoint/2010/main" val="25096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back to the basics helps many faculty who are getting started online. </a:t>
            </a:r>
          </a:p>
        </p:txBody>
      </p:sp>
      <p:sp>
        <p:nvSpPr>
          <p:cNvPr id="4" name="Slide Number Placeholder 3"/>
          <p:cNvSpPr>
            <a:spLocks noGrp="1"/>
          </p:cNvSpPr>
          <p:nvPr>
            <p:ph type="sldNum" sz="quarter" idx="5"/>
          </p:nvPr>
        </p:nvSpPr>
        <p:spPr/>
        <p:txBody>
          <a:bodyPr/>
          <a:lstStyle/>
          <a:p>
            <a:fld id="{E0B638AC-6062-9040-B1D3-6CB97A348023}" type="slidenum">
              <a:rPr lang="en-US" smtClean="0"/>
              <a:t>4</a:t>
            </a:fld>
            <a:endParaRPr lang="en-US"/>
          </a:p>
        </p:txBody>
      </p:sp>
    </p:spTree>
    <p:extLst>
      <p:ext uri="{BB962C8B-B14F-4D97-AF65-F5344CB8AC3E}">
        <p14:creationId xmlns:p14="http://schemas.microsoft.com/office/powerpoint/2010/main" val="696111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image here shows how I put my student learning outcomes in the folder description for every unit so students can see why we’re doing what we’re doing.</a:t>
            </a:r>
          </a:p>
        </p:txBody>
      </p:sp>
      <p:sp>
        <p:nvSpPr>
          <p:cNvPr id="4" name="Slide Number Placeholder 3"/>
          <p:cNvSpPr>
            <a:spLocks noGrp="1"/>
          </p:cNvSpPr>
          <p:nvPr>
            <p:ph type="sldNum" sz="quarter" idx="5"/>
          </p:nvPr>
        </p:nvSpPr>
        <p:spPr/>
        <p:txBody>
          <a:bodyPr/>
          <a:lstStyle/>
          <a:p>
            <a:fld id="{E0B638AC-6062-9040-B1D3-6CB97A348023}" type="slidenum">
              <a:rPr lang="en-US" smtClean="0"/>
              <a:t>5</a:t>
            </a:fld>
            <a:endParaRPr lang="en-US"/>
          </a:p>
        </p:txBody>
      </p:sp>
    </p:spTree>
    <p:extLst>
      <p:ext uri="{BB962C8B-B14F-4D97-AF65-F5344CB8AC3E}">
        <p14:creationId xmlns:p14="http://schemas.microsoft.com/office/powerpoint/2010/main" val="3522034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just two basics ways to organize your course menu on the left side of Blackboard. Or science colleagues, for example, will delete the Content link and put Lectures and Labs as the main content links, etc. Think about how to organize your materials in a way that will make things easiest for your students to find what they need.</a:t>
            </a:r>
          </a:p>
        </p:txBody>
      </p:sp>
      <p:sp>
        <p:nvSpPr>
          <p:cNvPr id="4" name="Slide Number Placeholder 3"/>
          <p:cNvSpPr>
            <a:spLocks noGrp="1"/>
          </p:cNvSpPr>
          <p:nvPr>
            <p:ph type="sldNum" sz="quarter" idx="5"/>
          </p:nvPr>
        </p:nvSpPr>
        <p:spPr/>
        <p:txBody>
          <a:bodyPr/>
          <a:lstStyle/>
          <a:p>
            <a:fld id="{E0B638AC-6062-9040-B1D3-6CB97A348023}" type="slidenum">
              <a:rPr lang="en-US" smtClean="0"/>
              <a:t>6</a:t>
            </a:fld>
            <a:endParaRPr lang="en-US"/>
          </a:p>
        </p:txBody>
      </p:sp>
    </p:spTree>
    <p:extLst>
      <p:ext uri="{BB962C8B-B14F-4D97-AF65-F5344CB8AC3E}">
        <p14:creationId xmlns:p14="http://schemas.microsoft.com/office/powerpoint/2010/main" val="2870413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helpful to provide instructions for students on how to navigate your specific Bb class website since each faculty member sets things up in their own way. I’ve shared written instructions for how to use various Bb tools on the FA website (</a:t>
            </a:r>
            <a:r>
              <a:rPr lang="en-US" dirty="0">
                <a:hlinkClick r:id="rId3"/>
              </a:rPr>
              <a:t>http://www.fascc.org/professionalmatters/blackboard-basics</a:t>
            </a:r>
            <a:r>
              <a:rPr lang="en-US" dirty="0"/>
              <a:t>) that you can download, edit, and share with your own students. In addition, you could make video instructions by using the free program </a:t>
            </a:r>
            <a:r>
              <a:rPr lang="en-US" dirty="0" err="1"/>
              <a:t>Screencastify</a:t>
            </a:r>
            <a:r>
              <a:rPr lang="en-US" dirty="0"/>
              <a:t> (</a:t>
            </a:r>
            <a:r>
              <a:rPr lang="en-US" dirty="0">
                <a:hlinkClick r:id="rId4"/>
              </a:rPr>
              <a:t>https://www.screencastify.com/</a:t>
            </a:r>
            <a:r>
              <a:rPr lang="en-US" dirty="0"/>
              <a:t>) to record what you’re doing on your screen (you can choose video and/or audio recording). </a:t>
            </a:r>
          </a:p>
        </p:txBody>
      </p:sp>
      <p:sp>
        <p:nvSpPr>
          <p:cNvPr id="4" name="Slide Number Placeholder 3"/>
          <p:cNvSpPr>
            <a:spLocks noGrp="1"/>
          </p:cNvSpPr>
          <p:nvPr>
            <p:ph type="sldNum" sz="quarter" idx="5"/>
          </p:nvPr>
        </p:nvSpPr>
        <p:spPr/>
        <p:txBody>
          <a:bodyPr/>
          <a:lstStyle/>
          <a:p>
            <a:fld id="{E0B638AC-6062-9040-B1D3-6CB97A348023}" type="slidenum">
              <a:rPr lang="en-US" smtClean="0"/>
              <a:t>7</a:t>
            </a:fld>
            <a:endParaRPr lang="en-US"/>
          </a:p>
        </p:txBody>
      </p:sp>
    </p:spTree>
    <p:extLst>
      <p:ext uri="{BB962C8B-B14F-4D97-AF65-F5344CB8AC3E}">
        <p14:creationId xmlns:p14="http://schemas.microsoft.com/office/powerpoint/2010/main" val="292699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break up my syllabus into separate sections/pages so it’s easier for students to access the info on mobile devices. When writing for the web, it’s best to bread up your material in several shorter pages so students don’t have to scroll down so much. This is immensely helpful to students viewing your class on a mobile device. I also put as much into Bb content &gt; blank pages as possible rather than using attachments for this reason.</a:t>
            </a:r>
          </a:p>
        </p:txBody>
      </p:sp>
      <p:sp>
        <p:nvSpPr>
          <p:cNvPr id="4" name="Slide Number Placeholder 3"/>
          <p:cNvSpPr>
            <a:spLocks noGrp="1"/>
          </p:cNvSpPr>
          <p:nvPr>
            <p:ph type="sldNum" sz="quarter" idx="5"/>
          </p:nvPr>
        </p:nvSpPr>
        <p:spPr/>
        <p:txBody>
          <a:bodyPr/>
          <a:lstStyle/>
          <a:p>
            <a:fld id="{E0B638AC-6062-9040-B1D3-6CB97A348023}" type="slidenum">
              <a:rPr lang="en-US" smtClean="0"/>
              <a:t>8</a:t>
            </a:fld>
            <a:endParaRPr lang="en-US"/>
          </a:p>
        </p:txBody>
      </p:sp>
    </p:spTree>
    <p:extLst>
      <p:ext uri="{BB962C8B-B14F-4D97-AF65-F5344CB8AC3E}">
        <p14:creationId xmlns:p14="http://schemas.microsoft.com/office/powerpoint/2010/main" val="1321105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Download and look at your course using the Bb mobile app. Long videos aren’t as friendly, and PPTs aren’t either—</a:t>
            </a:r>
            <a:r>
              <a:rPr lang="en-US" dirty="0" err="1"/>
              <a:t>esp</a:t>
            </a:r>
            <a:r>
              <a:rPr lang="en-US" dirty="0"/>
              <a:t> if image heavy and </a:t>
            </a:r>
            <a:r>
              <a:rPr lang="en-US" dirty="0" err="1"/>
              <a:t>esp</a:t>
            </a:r>
            <a:r>
              <a:rPr lang="en-US" dirty="0"/>
              <a:t> if you’re audio narrating all those slides. More accessible are Word and pdf files. Most accessible and mobile friendly are simple pages in Bb. So why not just open your Word files and copy &amp; paste them right into the blank page feature in Bb? Or create your own YouTube channel and set it to Private (only users with link can access), then upload those to your course website. </a:t>
            </a:r>
          </a:p>
        </p:txBody>
      </p:sp>
      <p:sp>
        <p:nvSpPr>
          <p:cNvPr id="4" name="Slide Number Placeholder 3"/>
          <p:cNvSpPr>
            <a:spLocks noGrp="1"/>
          </p:cNvSpPr>
          <p:nvPr>
            <p:ph type="sldNum" sz="quarter" idx="5"/>
          </p:nvPr>
        </p:nvSpPr>
        <p:spPr/>
        <p:txBody>
          <a:bodyPr/>
          <a:lstStyle/>
          <a:p>
            <a:fld id="{E0B638AC-6062-9040-B1D3-6CB97A348023}" type="slidenum">
              <a:rPr lang="en-US" smtClean="0"/>
              <a:t>9</a:t>
            </a:fld>
            <a:endParaRPr lang="en-US"/>
          </a:p>
        </p:txBody>
      </p:sp>
    </p:spTree>
    <p:extLst>
      <p:ext uri="{BB962C8B-B14F-4D97-AF65-F5344CB8AC3E}">
        <p14:creationId xmlns:p14="http://schemas.microsoft.com/office/powerpoint/2010/main" val="3532531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advising colleagues about how to create their Bb class websites, I ask them to tell me what they need to accomplish with their students, then I can explain which tools afford them the ability to do that. This saves time versus trying to learn and master all of Bb’s tools and features. </a:t>
            </a:r>
          </a:p>
        </p:txBody>
      </p:sp>
      <p:sp>
        <p:nvSpPr>
          <p:cNvPr id="4" name="Slide Number Placeholder 3"/>
          <p:cNvSpPr>
            <a:spLocks noGrp="1"/>
          </p:cNvSpPr>
          <p:nvPr>
            <p:ph type="sldNum" sz="quarter" idx="5"/>
          </p:nvPr>
        </p:nvSpPr>
        <p:spPr/>
        <p:txBody>
          <a:bodyPr/>
          <a:lstStyle/>
          <a:p>
            <a:fld id="{E0B638AC-6062-9040-B1D3-6CB97A348023}" type="slidenum">
              <a:rPr lang="en-US" smtClean="0"/>
              <a:t>10</a:t>
            </a:fld>
            <a:endParaRPr lang="en-US"/>
          </a:p>
        </p:txBody>
      </p:sp>
    </p:spTree>
    <p:extLst>
      <p:ext uri="{BB962C8B-B14F-4D97-AF65-F5344CB8AC3E}">
        <p14:creationId xmlns:p14="http://schemas.microsoft.com/office/powerpoint/2010/main" val="689494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some general advice about using the discussion boards. You can learn more about the muddiest point technique here (</a:t>
            </a:r>
            <a:r>
              <a:rPr lang="en-US" dirty="0">
                <a:hlinkClick r:id="rId3"/>
              </a:rPr>
              <a:t>https://www.chronicle.com/interactives/20190523-ClassDiscussion</a:t>
            </a:r>
            <a:r>
              <a:rPr lang="en-US" dirty="0"/>
              <a:t>) and more about the 3CQ technique here (</a:t>
            </a:r>
            <a:r>
              <a:rPr lang="en-US" dirty="0">
                <a:hlinkClick r:id="rId4"/>
              </a:rPr>
              <a:t>https://www.insidehighered.com/digital-learning/article/2019/03/27/new-approaches-discussion-boards-aim-dynamic-online-learning</a:t>
            </a:r>
            <a:r>
              <a:rPr lang="en-US" dirty="0"/>
              <a:t>). </a:t>
            </a:r>
          </a:p>
        </p:txBody>
      </p:sp>
      <p:sp>
        <p:nvSpPr>
          <p:cNvPr id="4" name="Slide Number Placeholder 3"/>
          <p:cNvSpPr>
            <a:spLocks noGrp="1"/>
          </p:cNvSpPr>
          <p:nvPr>
            <p:ph type="sldNum" sz="quarter" idx="5"/>
          </p:nvPr>
        </p:nvSpPr>
        <p:spPr/>
        <p:txBody>
          <a:bodyPr/>
          <a:lstStyle/>
          <a:p>
            <a:fld id="{E0B638AC-6062-9040-B1D3-6CB97A348023}" type="slidenum">
              <a:rPr lang="en-US" smtClean="0"/>
              <a:t>11</a:t>
            </a:fld>
            <a:endParaRPr lang="en-US"/>
          </a:p>
        </p:txBody>
      </p:sp>
    </p:spTree>
    <p:extLst>
      <p:ext uri="{BB962C8B-B14F-4D97-AF65-F5344CB8AC3E}">
        <p14:creationId xmlns:p14="http://schemas.microsoft.com/office/powerpoint/2010/main" val="99614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suggestions about making the most of the testing feature in Bb. My favorite point of advice is to embed new points of information in your feedback on each quiz-–and tell students that you’re doing so. This requires that they go back and review each quiz in the My Grades section rather than just glance at the grade and walk away. Then I embed some of the new info from the quiz feedback areas on the next exam so it’s clear to students that we’re using the quizzes as a learning tool. </a:t>
            </a:r>
          </a:p>
        </p:txBody>
      </p:sp>
      <p:sp>
        <p:nvSpPr>
          <p:cNvPr id="4" name="Slide Number Placeholder 3"/>
          <p:cNvSpPr>
            <a:spLocks noGrp="1"/>
          </p:cNvSpPr>
          <p:nvPr>
            <p:ph type="sldNum" sz="quarter" idx="5"/>
          </p:nvPr>
        </p:nvSpPr>
        <p:spPr/>
        <p:txBody>
          <a:bodyPr/>
          <a:lstStyle/>
          <a:p>
            <a:fld id="{E0B638AC-6062-9040-B1D3-6CB97A348023}" type="slidenum">
              <a:rPr lang="en-US" smtClean="0"/>
              <a:t>12</a:t>
            </a:fld>
            <a:endParaRPr lang="en-US"/>
          </a:p>
        </p:txBody>
      </p:sp>
    </p:spTree>
    <p:extLst>
      <p:ext uri="{BB962C8B-B14F-4D97-AF65-F5344CB8AC3E}">
        <p14:creationId xmlns:p14="http://schemas.microsoft.com/office/powerpoint/2010/main" val="1989007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compositionist, I strongly encourage more writing in online courses. This doesn’t have to be as labor intensive as people generally think: you can do low-stakes writing, have students post in private journals, or work collaboratively to create wikis filled with general info all students need to succeed in the class, and or have them maintain blogs. Writing assignments don’t always have to be formal essays—although those are great too! </a:t>
            </a:r>
          </a:p>
        </p:txBody>
      </p:sp>
      <p:sp>
        <p:nvSpPr>
          <p:cNvPr id="4" name="Slide Number Placeholder 3"/>
          <p:cNvSpPr>
            <a:spLocks noGrp="1"/>
          </p:cNvSpPr>
          <p:nvPr>
            <p:ph type="sldNum" sz="quarter" idx="5"/>
          </p:nvPr>
        </p:nvSpPr>
        <p:spPr/>
        <p:txBody>
          <a:bodyPr/>
          <a:lstStyle/>
          <a:p>
            <a:fld id="{E0B638AC-6062-9040-B1D3-6CB97A348023}" type="slidenum">
              <a:rPr lang="en-US" smtClean="0"/>
              <a:t>13</a:t>
            </a:fld>
            <a:endParaRPr lang="en-US"/>
          </a:p>
        </p:txBody>
      </p:sp>
    </p:spTree>
    <p:extLst>
      <p:ext uri="{BB962C8B-B14F-4D97-AF65-F5344CB8AC3E}">
        <p14:creationId xmlns:p14="http://schemas.microsoft.com/office/powerpoint/2010/main" val="1098507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Regular, frequent communication from you is critical to help students avoid feeling like they’re isolated in a “classroom of one.” I have found that students generally do not love email, so I’ve set up private journals and check in with them there; it has helped increase the response rates. SCCC offers Bb Collaborate Ultra and MS Teams for faculty to video chat or audio chat with students as well, which is immensely helpful. </a:t>
            </a:r>
          </a:p>
        </p:txBody>
      </p:sp>
      <p:sp>
        <p:nvSpPr>
          <p:cNvPr id="4" name="Slide Number Placeholder 3"/>
          <p:cNvSpPr>
            <a:spLocks noGrp="1"/>
          </p:cNvSpPr>
          <p:nvPr>
            <p:ph type="sldNum" sz="quarter" idx="5"/>
          </p:nvPr>
        </p:nvSpPr>
        <p:spPr/>
        <p:txBody>
          <a:bodyPr/>
          <a:lstStyle/>
          <a:p>
            <a:fld id="{E0B638AC-6062-9040-B1D3-6CB97A348023}" type="slidenum">
              <a:rPr lang="en-US" smtClean="0"/>
              <a:t>14</a:t>
            </a:fld>
            <a:endParaRPr lang="en-US"/>
          </a:p>
        </p:txBody>
      </p:sp>
    </p:spTree>
    <p:extLst>
      <p:ext uri="{BB962C8B-B14F-4D97-AF65-F5344CB8AC3E}">
        <p14:creationId xmlns:p14="http://schemas.microsoft.com/office/powerpoint/2010/main" val="1556971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a very general overview of some basic course design ideas. If you’d like to chat more, contact me! I’m happy to help. </a:t>
            </a:r>
          </a:p>
        </p:txBody>
      </p:sp>
      <p:sp>
        <p:nvSpPr>
          <p:cNvPr id="4" name="Slide Number Placeholder 3"/>
          <p:cNvSpPr>
            <a:spLocks noGrp="1"/>
          </p:cNvSpPr>
          <p:nvPr>
            <p:ph type="sldNum" sz="quarter" idx="5"/>
          </p:nvPr>
        </p:nvSpPr>
        <p:spPr/>
        <p:txBody>
          <a:bodyPr/>
          <a:lstStyle/>
          <a:p>
            <a:fld id="{E0B638AC-6062-9040-B1D3-6CB97A348023}" type="slidenum">
              <a:rPr lang="en-US" smtClean="0"/>
              <a:t>15</a:t>
            </a:fld>
            <a:endParaRPr lang="en-US"/>
          </a:p>
        </p:txBody>
      </p:sp>
    </p:spTree>
    <p:extLst>
      <p:ext uri="{BB962C8B-B14F-4D97-AF65-F5344CB8AC3E}">
        <p14:creationId xmlns:p14="http://schemas.microsoft.com/office/powerpoint/2010/main" val="4244832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A42ED-EDC4-D742-BDE3-8D53B68895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824A72-0E4B-D14A-AC5C-6EB1BC7475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9CB3AF-E399-114F-8F82-6870F32AB85D}"/>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116F96EB-546B-B145-84C1-8A5ABDD8E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ABDA6B-46A3-224D-B812-8DEA637F66D8}"/>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108096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E3F7-6AAA-0942-BE93-43C986549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2D3A94-2C50-2B41-8623-F2ED1EA122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92A70D-21A2-4A47-8319-2055DC7B06A9}"/>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B9B6C271-74B3-8C4C-989C-6D668A6623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7D3498-16D4-104E-A0A7-EEB97DEF1296}"/>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1871949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6005-A3FE-B145-865B-AF9B5E7B11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A1A9F2-0F6E-2B4A-808D-C4B1B30D5D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80BA18-64FA-604C-A6DE-E5718B65ED42}"/>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8F49CD0A-6095-5A4C-8E90-043C47AA1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8894A-505C-3E47-BCF5-73F743F2006E}"/>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0539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41A3-8106-5242-BAAE-F6087EBB26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D31538-14C3-4742-BE90-4DF568142B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4CCB5B-D55E-F947-A4C4-AE2ABE6F66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F606FE-8D7D-814C-9B60-85F75DB30628}"/>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6" name="Footer Placeholder 5">
            <a:extLst>
              <a:ext uri="{FF2B5EF4-FFF2-40B4-BE49-F238E27FC236}">
                <a16:creationId xmlns:a16="http://schemas.microsoft.com/office/drawing/2014/main" id="{2858E5DD-E912-404E-9F55-128CBA1A01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FE074-A6ED-D148-B8CE-55A610AF8089}"/>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98686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83446-8762-D54F-9BEC-16FBCBECCD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B0E43C-5F4D-A142-B8D1-AFAC8D061C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C1A8FE-01F0-E648-8F14-60BD695D3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0EF5E5-A1CD-1841-BB0F-CC1DCE2635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B7C773-1194-E649-88B5-11463292DD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613068-2855-454C-8B9C-8F2481C9FA2B}"/>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8" name="Footer Placeholder 7">
            <a:extLst>
              <a:ext uri="{FF2B5EF4-FFF2-40B4-BE49-F238E27FC236}">
                <a16:creationId xmlns:a16="http://schemas.microsoft.com/office/drawing/2014/main" id="{3EB3FC5D-AE75-D548-A218-1DDC70BD44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7AC813-BC31-9F41-9933-67982C7DBE3C}"/>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1908336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D891-BA6E-D348-8259-96FAF2958E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0C692A-5F87-694C-A3B3-B74FE5C63238}"/>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4" name="Footer Placeholder 3">
            <a:extLst>
              <a:ext uri="{FF2B5EF4-FFF2-40B4-BE49-F238E27FC236}">
                <a16:creationId xmlns:a16="http://schemas.microsoft.com/office/drawing/2014/main" id="{57765B31-4A29-5F4A-8AF1-6E4FA8D419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16A513-B7C5-7242-AD7D-5BCCF9C53290}"/>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3544546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B9296C-696D-484B-98AA-3DAD24F29D5C}"/>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3" name="Footer Placeholder 2">
            <a:extLst>
              <a:ext uri="{FF2B5EF4-FFF2-40B4-BE49-F238E27FC236}">
                <a16:creationId xmlns:a16="http://schemas.microsoft.com/office/drawing/2014/main" id="{DE0F29F3-6FEE-2942-A2BE-E591AEF588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02689A-83F8-FB4A-8DB7-AFFFC9CCD4F7}"/>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3979600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4A89B-1A13-CA49-8786-4EF8D08B25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6FA08B-38F7-6340-8151-82AE30A277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473CF-EB1C-0C46-9558-6CE1EF4C6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831232-53A6-3044-A13F-28CD61067D36}"/>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6" name="Footer Placeholder 5">
            <a:extLst>
              <a:ext uri="{FF2B5EF4-FFF2-40B4-BE49-F238E27FC236}">
                <a16:creationId xmlns:a16="http://schemas.microsoft.com/office/drawing/2014/main" id="{3D226922-6B5B-BE42-9333-35128905E7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78CDC-BFCD-F44E-9922-21B1D72D17A4}"/>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076726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9BFE-7684-0B43-998F-DF2044D5FE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81AA76-425C-8A40-B2AF-EFEBB5CDA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C3C2F1-E347-934D-BDC7-2781BDA43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E8C9A6-4F50-9846-9175-94F7DB75B52E}"/>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6" name="Footer Placeholder 5">
            <a:extLst>
              <a:ext uri="{FF2B5EF4-FFF2-40B4-BE49-F238E27FC236}">
                <a16:creationId xmlns:a16="http://schemas.microsoft.com/office/drawing/2014/main" id="{3AB41EF6-62CF-C547-ADED-CE62D2D6B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4D3ACE-295F-574D-A445-685267F8F5F0}"/>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815431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62ADC-152F-E447-B6E7-315A26F66B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8BCF26-4B23-6841-9150-3A7C66C2F6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5E5CB-6BF7-C64B-BD05-70D5DDA09705}"/>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6D88F85D-CBDC-5846-9839-C3744001CE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5F9C6-AF60-9546-B125-C1CB6BA7B75F}"/>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186574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6F20EA-D576-ED4A-9A3F-D33E71DDEF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89CCC6-3F96-3E46-BC5E-CC1EF08AF7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99E3D2-4AEC-5044-8DB6-A13E916C658A}"/>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7206A445-1379-F040-B657-94A217AFD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DDE97-BB9A-F043-A881-477E6BC442BA}"/>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073747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E30414-4079-C34A-84B4-9F60DB28E1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1E2239-85C1-7F4B-A693-E55C077E99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E5FD3A-1142-5B40-A064-94C17AD862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87EEF7C7-BC20-A74E-9351-BFC195FCD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34B8A6-21BC-F547-8515-5F7677B92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743D45-EF10-C04F-8486-CCC79E61D2BC}" type="slidenum">
              <a:rPr lang="en-US" smtClean="0"/>
              <a:t>‹#›</a:t>
            </a:fld>
            <a:endParaRPr lang="en-US"/>
          </a:p>
        </p:txBody>
      </p:sp>
    </p:spTree>
    <p:extLst>
      <p:ext uri="{BB962C8B-B14F-4D97-AF65-F5344CB8AC3E}">
        <p14:creationId xmlns:p14="http://schemas.microsoft.com/office/powerpoint/2010/main" val="3687322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jp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cynthia@fasc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ircuit board">
            <a:extLst>
              <a:ext uri="{FF2B5EF4-FFF2-40B4-BE49-F238E27FC236}">
                <a16:creationId xmlns:a16="http://schemas.microsoft.com/office/drawing/2014/main" id="{9A4E0468-0130-FD46-BE54-4FE23C9178D9}"/>
              </a:ext>
            </a:extLst>
          </p:cNvPr>
          <p:cNvPicPr>
            <a:picLocks noChangeAspect="1"/>
          </p:cNvPicPr>
          <p:nvPr/>
        </p:nvPicPr>
        <p:blipFill rotWithShape="1">
          <a:blip r:embed="rId3"/>
          <a:srcRect l="13828" r="10045" b="9090"/>
          <a:stretch/>
        </p:blipFill>
        <p:spPr>
          <a:xfrm>
            <a:off x="-2" y="10"/>
            <a:ext cx="8668512" cy="6857990"/>
          </a:xfrm>
          <a:prstGeom prst="rect">
            <a:avLst/>
          </a:prstGeom>
        </p:spPr>
      </p:pic>
      <p:sp>
        <p:nvSpPr>
          <p:cNvPr id="12" name="Rectangle 11">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AD1D8A-09D2-4E4C-A5AE-A954F5E1B9BC}"/>
              </a:ext>
            </a:extLst>
          </p:cNvPr>
          <p:cNvSpPr>
            <a:spLocks noGrp="1"/>
          </p:cNvSpPr>
          <p:nvPr>
            <p:ph type="ctrTitle"/>
          </p:nvPr>
        </p:nvSpPr>
        <p:spPr>
          <a:xfrm>
            <a:off x="7848600" y="1122363"/>
            <a:ext cx="4023360" cy="3204134"/>
          </a:xfrm>
        </p:spPr>
        <p:txBody>
          <a:bodyPr anchor="b">
            <a:noAutofit/>
          </a:bodyPr>
          <a:lstStyle/>
          <a:p>
            <a:pPr algn="l"/>
            <a:r>
              <a:rPr lang="en-US" sz="4200" b="1" dirty="0">
                <a:latin typeface="+mn-lt"/>
              </a:rPr>
              <a:t>A More Agile, Adaptable Pedagogy—</a:t>
            </a:r>
            <a:r>
              <a:rPr lang="en-US" sz="4200" dirty="0"/>
              <a:t> </a:t>
            </a:r>
            <a:r>
              <a:rPr lang="en-US" sz="3600" dirty="0"/>
              <a:t>Organizing &amp; Structuring Your Online Course </a:t>
            </a:r>
            <a:endParaRPr lang="en-US" sz="4000" dirty="0"/>
          </a:p>
        </p:txBody>
      </p:sp>
      <p:sp>
        <p:nvSpPr>
          <p:cNvPr id="3" name="Subtitle 2">
            <a:extLst>
              <a:ext uri="{FF2B5EF4-FFF2-40B4-BE49-F238E27FC236}">
                <a16:creationId xmlns:a16="http://schemas.microsoft.com/office/drawing/2014/main" id="{E47F7B50-ED0C-2F40-B733-93D1A2A100ED}"/>
              </a:ext>
            </a:extLst>
          </p:cNvPr>
          <p:cNvSpPr>
            <a:spLocks noGrp="1"/>
          </p:cNvSpPr>
          <p:nvPr>
            <p:ph type="subTitle" idx="1"/>
          </p:nvPr>
        </p:nvSpPr>
        <p:spPr>
          <a:xfrm>
            <a:off x="7848600" y="4872922"/>
            <a:ext cx="4023360" cy="1359395"/>
          </a:xfrm>
        </p:spPr>
        <p:txBody>
          <a:bodyPr>
            <a:normAutofit fontScale="92500" lnSpcReduction="20000"/>
          </a:bodyPr>
          <a:lstStyle/>
          <a:p>
            <a:pPr algn="l">
              <a:lnSpc>
                <a:spcPct val="100000"/>
              </a:lnSpc>
            </a:pPr>
            <a:r>
              <a:rPr lang="en-US" sz="3500" b="1" dirty="0"/>
              <a:t>Cynthia Eaton</a:t>
            </a:r>
            <a:br>
              <a:rPr lang="en-US" sz="3200" dirty="0"/>
            </a:br>
            <a:br>
              <a:rPr lang="en-US" sz="2000" dirty="0"/>
            </a:br>
            <a:r>
              <a:rPr lang="en-US" sz="1400" dirty="0"/>
              <a:t>Professor of English, Suffolk County Community College</a:t>
            </a:r>
          </a:p>
          <a:p>
            <a:pPr algn="l">
              <a:lnSpc>
                <a:spcPct val="100000"/>
              </a:lnSpc>
            </a:pPr>
            <a:r>
              <a:rPr lang="en-US" sz="1400" dirty="0"/>
              <a:t>Secretary, Faculty Association of Suffolk Community College, NYSUT - AFT/NEA Local 3038</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6078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ircuit board&#10;&#10;Description automatically generated">
            <a:extLst>
              <a:ext uri="{FF2B5EF4-FFF2-40B4-BE49-F238E27FC236}">
                <a16:creationId xmlns:a16="http://schemas.microsoft.com/office/drawing/2014/main" id="{5DE25FFA-1C8E-7B4B-A753-5B309ABE0D6C}"/>
              </a:ext>
            </a:extLst>
          </p:cNvPr>
          <p:cNvPicPr>
            <a:picLocks noGrp="1" noChangeAspect="1"/>
          </p:cNvPicPr>
          <p:nvPr>
            <p:ph idx="1"/>
          </p:nvPr>
        </p:nvPicPr>
        <p:blipFill rotWithShape="1">
          <a:blip r:embed="rId3"/>
          <a:srcRect b="15094"/>
          <a:stretch/>
        </p:blipFill>
        <p:spPr>
          <a:xfrm>
            <a:off x="20" y="10"/>
            <a:ext cx="12191980" cy="6857990"/>
          </a:xfrm>
          <a:prstGeom prst="rect">
            <a:avLst/>
          </a:prstGeom>
        </p:spPr>
      </p:pic>
      <p:sp>
        <p:nvSpPr>
          <p:cNvPr id="6" name="TextBox 5">
            <a:extLst>
              <a:ext uri="{FF2B5EF4-FFF2-40B4-BE49-F238E27FC236}">
                <a16:creationId xmlns:a16="http://schemas.microsoft.com/office/drawing/2014/main" id="{53F59931-5ABD-B245-B0DE-FA377F1EA2DC}"/>
              </a:ext>
            </a:extLst>
          </p:cNvPr>
          <p:cNvSpPr txBox="1"/>
          <p:nvPr/>
        </p:nvSpPr>
        <p:spPr>
          <a:xfrm>
            <a:off x="214312" y="257176"/>
            <a:ext cx="11758613" cy="6372225"/>
          </a:xfrm>
          <a:prstGeom prst="rect">
            <a:avLst/>
          </a:prstGeom>
          <a:solidFill>
            <a:schemeClr val="bg1"/>
          </a:solidFill>
        </p:spPr>
        <p:txBody>
          <a:bodyPr wrap="square" rtlCol="0">
            <a:spAutoFit/>
          </a:bodyPr>
          <a:lstStyle/>
          <a:p>
            <a:endParaRPr lang="en-US" dirty="0"/>
          </a:p>
        </p:txBody>
      </p:sp>
      <p:pic>
        <p:nvPicPr>
          <p:cNvPr id="8" name="Picture 7" descr="NPR: &quot;Can Colleges Survive Coronavirus If They Stay Closed in the Fall?&quot;">
            <a:extLst>
              <a:ext uri="{FF2B5EF4-FFF2-40B4-BE49-F238E27FC236}">
                <a16:creationId xmlns:a16="http://schemas.microsoft.com/office/drawing/2014/main" id="{13F3AC96-BDF8-5542-87E4-21E37DDFB4AC}"/>
              </a:ext>
            </a:extLst>
          </p:cNvPr>
          <p:cNvPicPr>
            <a:picLocks noChangeAspect="1"/>
          </p:cNvPicPr>
          <p:nvPr/>
        </p:nvPicPr>
        <p:blipFill>
          <a:blip r:embed="rId4"/>
          <a:stretch>
            <a:fillRect/>
          </a:stretch>
        </p:blipFill>
        <p:spPr>
          <a:xfrm>
            <a:off x="214312" y="257176"/>
            <a:ext cx="5486401" cy="1563920"/>
          </a:xfrm>
          <a:prstGeom prst="rect">
            <a:avLst/>
          </a:prstGeom>
        </p:spPr>
      </p:pic>
      <p:pic>
        <p:nvPicPr>
          <p:cNvPr id="9" name="Picture 8" descr="NYT: &quot;After Coronavirus, Colleges Worry: Will Students Return?&quot;">
            <a:extLst>
              <a:ext uri="{FF2B5EF4-FFF2-40B4-BE49-F238E27FC236}">
                <a16:creationId xmlns:a16="http://schemas.microsoft.com/office/drawing/2014/main" id="{E768601E-A4DF-2840-AB59-04F1278FB091}"/>
              </a:ext>
            </a:extLst>
          </p:cNvPr>
          <p:cNvPicPr>
            <a:picLocks noChangeAspect="1"/>
          </p:cNvPicPr>
          <p:nvPr/>
        </p:nvPicPr>
        <p:blipFill>
          <a:blip r:embed="rId5"/>
          <a:srcRect/>
          <a:stretch/>
        </p:blipFill>
        <p:spPr>
          <a:xfrm>
            <a:off x="258924" y="1778213"/>
            <a:ext cx="5486401" cy="1409121"/>
          </a:xfrm>
          <a:prstGeom prst="rect">
            <a:avLst/>
          </a:prstGeom>
        </p:spPr>
      </p:pic>
      <p:pic>
        <p:nvPicPr>
          <p:cNvPr id="10" name="Picture 9" descr="LA Times: &quot;Amid coronavirus, Cal State Fullerton to hold fall classes online&quot;">
            <a:extLst>
              <a:ext uri="{FF2B5EF4-FFF2-40B4-BE49-F238E27FC236}">
                <a16:creationId xmlns:a16="http://schemas.microsoft.com/office/drawing/2014/main" id="{47D4279F-83B2-D74B-8E02-72A3606CA6BE}"/>
              </a:ext>
            </a:extLst>
          </p:cNvPr>
          <p:cNvPicPr>
            <a:picLocks noChangeAspect="1"/>
          </p:cNvPicPr>
          <p:nvPr/>
        </p:nvPicPr>
        <p:blipFill>
          <a:blip r:embed="rId6"/>
          <a:srcRect/>
          <a:stretch/>
        </p:blipFill>
        <p:spPr>
          <a:xfrm>
            <a:off x="625258" y="3530984"/>
            <a:ext cx="5486401" cy="1541985"/>
          </a:xfrm>
          <a:prstGeom prst="rect">
            <a:avLst/>
          </a:prstGeom>
        </p:spPr>
      </p:pic>
      <p:pic>
        <p:nvPicPr>
          <p:cNvPr id="11" name="Picture 10" descr="USA Today: &quot;Students are weary of online classes, but colleges can't say they'll open in fall 2020&quot;">
            <a:extLst>
              <a:ext uri="{FF2B5EF4-FFF2-40B4-BE49-F238E27FC236}">
                <a16:creationId xmlns:a16="http://schemas.microsoft.com/office/drawing/2014/main" id="{448D6F9E-FDF2-0346-BABD-668247D4071B}"/>
              </a:ext>
            </a:extLst>
          </p:cNvPr>
          <p:cNvPicPr>
            <a:picLocks noChangeAspect="1"/>
          </p:cNvPicPr>
          <p:nvPr/>
        </p:nvPicPr>
        <p:blipFill>
          <a:blip r:embed="rId7"/>
          <a:srcRect/>
          <a:stretch/>
        </p:blipFill>
        <p:spPr>
          <a:xfrm>
            <a:off x="5700713" y="1813894"/>
            <a:ext cx="5473720" cy="1563920"/>
          </a:xfrm>
          <a:prstGeom prst="rect">
            <a:avLst/>
          </a:prstGeom>
        </p:spPr>
      </p:pic>
      <p:pic>
        <p:nvPicPr>
          <p:cNvPr id="12" name="Picture 11" descr="Boston Herald: &quot;Coronavirus could change college life, keep students off campuses in fall semester&quot; ">
            <a:extLst>
              <a:ext uri="{FF2B5EF4-FFF2-40B4-BE49-F238E27FC236}">
                <a16:creationId xmlns:a16="http://schemas.microsoft.com/office/drawing/2014/main" id="{2700D6CE-4CFE-3542-98B5-4EB1DBB5B12C}"/>
              </a:ext>
            </a:extLst>
          </p:cNvPr>
          <p:cNvPicPr>
            <a:picLocks noChangeAspect="1"/>
          </p:cNvPicPr>
          <p:nvPr/>
        </p:nvPicPr>
        <p:blipFill>
          <a:blip r:embed="rId8"/>
          <a:srcRect/>
          <a:stretch/>
        </p:blipFill>
        <p:spPr>
          <a:xfrm>
            <a:off x="258924" y="5028420"/>
            <a:ext cx="5026329" cy="1563920"/>
          </a:xfrm>
          <a:prstGeom prst="rect">
            <a:avLst/>
          </a:prstGeom>
        </p:spPr>
      </p:pic>
      <p:pic>
        <p:nvPicPr>
          <p:cNvPr id="13" name="Picture 12" descr="Fortune: &quot;Colleges are getting slammed amid the coronavirus crisis--and the worst may still lie ahead&quot;">
            <a:extLst>
              <a:ext uri="{FF2B5EF4-FFF2-40B4-BE49-F238E27FC236}">
                <a16:creationId xmlns:a16="http://schemas.microsoft.com/office/drawing/2014/main" id="{3805BAA0-2C68-0F44-A148-2837F6221CCB}"/>
              </a:ext>
            </a:extLst>
          </p:cNvPr>
          <p:cNvPicPr>
            <a:picLocks noChangeAspect="1"/>
          </p:cNvPicPr>
          <p:nvPr/>
        </p:nvPicPr>
        <p:blipFill>
          <a:blip r:embed="rId9"/>
          <a:srcRect/>
          <a:stretch/>
        </p:blipFill>
        <p:spPr>
          <a:xfrm>
            <a:off x="6299091" y="3377814"/>
            <a:ext cx="5486401" cy="1528718"/>
          </a:xfrm>
          <a:prstGeom prst="rect">
            <a:avLst/>
          </a:prstGeom>
        </p:spPr>
      </p:pic>
      <p:pic>
        <p:nvPicPr>
          <p:cNvPr id="14" name="Picture 13" descr="NY Post: &quot;The coronavirus could kill off a host of US colleges&quot;">
            <a:extLst>
              <a:ext uri="{FF2B5EF4-FFF2-40B4-BE49-F238E27FC236}">
                <a16:creationId xmlns:a16="http://schemas.microsoft.com/office/drawing/2014/main" id="{B39EC9C1-E62A-AF42-82DA-E1B8B13B01E2}"/>
              </a:ext>
            </a:extLst>
          </p:cNvPr>
          <p:cNvPicPr>
            <a:picLocks noChangeAspect="1"/>
          </p:cNvPicPr>
          <p:nvPr/>
        </p:nvPicPr>
        <p:blipFill>
          <a:blip r:embed="rId10"/>
          <a:srcRect/>
          <a:stretch/>
        </p:blipFill>
        <p:spPr>
          <a:xfrm>
            <a:off x="6437389" y="5135131"/>
            <a:ext cx="5486401" cy="1350498"/>
          </a:xfrm>
          <a:prstGeom prst="rect">
            <a:avLst/>
          </a:prstGeom>
        </p:spPr>
      </p:pic>
      <p:pic>
        <p:nvPicPr>
          <p:cNvPr id="15" name="Picture 14" descr="Boston Globe: &quot;Already, universities are planning for a fall without students on campus--just in case&quot; ">
            <a:extLst>
              <a:ext uri="{FF2B5EF4-FFF2-40B4-BE49-F238E27FC236}">
                <a16:creationId xmlns:a16="http://schemas.microsoft.com/office/drawing/2014/main" id="{07B19EAC-D9E8-AC4D-9F76-0CF28F3BB57E}"/>
              </a:ext>
            </a:extLst>
          </p:cNvPr>
          <p:cNvPicPr>
            <a:picLocks noChangeAspect="1"/>
          </p:cNvPicPr>
          <p:nvPr/>
        </p:nvPicPr>
        <p:blipFill>
          <a:blip r:embed="rId11"/>
          <a:srcRect/>
          <a:stretch/>
        </p:blipFill>
        <p:spPr>
          <a:xfrm>
            <a:off x="6437390" y="257176"/>
            <a:ext cx="5486401" cy="1512605"/>
          </a:xfrm>
          <a:prstGeom prst="rect">
            <a:avLst/>
          </a:prstGeom>
        </p:spPr>
      </p:pic>
    </p:spTree>
    <p:extLst>
      <p:ext uri="{BB962C8B-B14F-4D97-AF65-F5344CB8AC3E}">
        <p14:creationId xmlns:p14="http://schemas.microsoft.com/office/powerpoint/2010/main" val="2510796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4792C-9D25-7C42-AEF0-3299E0BBAFFF}"/>
              </a:ext>
            </a:extLst>
          </p:cNvPr>
          <p:cNvSpPr>
            <a:spLocks noGrp="1"/>
          </p:cNvSpPr>
          <p:nvPr>
            <p:ph idx="1"/>
          </p:nvPr>
        </p:nvSpPr>
        <p:spPr/>
        <p:txBody>
          <a:bodyPr/>
          <a:lstStyle/>
          <a:p>
            <a:endParaRPr lang="en-US"/>
          </a:p>
        </p:txBody>
      </p:sp>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3"/>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09420"/>
          </a:xfrm>
          <a:prstGeom prst="rect">
            <a:avLst/>
          </a:prstGeom>
          <a:solidFill>
            <a:schemeClr val="bg1"/>
          </a:solidFill>
        </p:spPr>
        <p:txBody>
          <a:bodyPr wrap="square" rtlCol="0" anchor="ctr" anchorCtr="0">
            <a:spAutoFit/>
          </a:bodyPr>
          <a:lstStyle/>
          <a:p>
            <a:pPr marL="182880">
              <a:lnSpc>
                <a:spcPct val="110000"/>
              </a:lnSpc>
            </a:pPr>
            <a:r>
              <a:rPr lang="en-US" sz="8000" b="1" i="1" dirty="0"/>
              <a:t>“Hoping for the best, prepared for the worst, and unsurprised by anything in between.” </a:t>
            </a:r>
          </a:p>
          <a:p>
            <a:pPr algn="r"/>
            <a:r>
              <a:rPr lang="en-US" sz="2400" dirty="0"/>
              <a:t>  </a:t>
            </a:r>
            <a:br>
              <a:rPr lang="en-US" sz="3200" dirty="0"/>
            </a:br>
            <a:r>
              <a:rPr lang="en-US" sz="2400" dirty="0"/>
              <a:t>~ Maya Angelou, </a:t>
            </a:r>
            <a:r>
              <a:rPr lang="en-US" sz="2400" i="1" dirty="0"/>
              <a:t>I Know Why the Caged Bird Sings</a:t>
            </a:r>
          </a:p>
        </p:txBody>
      </p:sp>
    </p:spTree>
    <p:extLst>
      <p:ext uri="{BB962C8B-B14F-4D97-AF65-F5344CB8AC3E}">
        <p14:creationId xmlns:p14="http://schemas.microsoft.com/office/powerpoint/2010/main" val="2869708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4792C-9D25-7C42-AEF0-3299E0BBAFFF}"/>
              </a:ext>
            </a:extLst>
          </p:cNvPr>
          <p:cNvSpPr>
            <a:spLocks noGrp="1"/>
          </p:cNvSpPr>
          <p:nvPr>
            <p:ph idx="1"/>
          </p:nvPr>
        </p:nvSpPr>
        <p:spPr/>
        <p:txBody>
          <a:bodyPr/>
          <a:lstStyle/>
          <a:p>
            <a:endParaRPr lang="en-US"/>
          </a:p>
        </p:txBody>
      </p:sp>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3"/>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24808"/>
          </a:xfrm>
          <a:prstGeom prst="rect">
            <a:avLst/>
          </a:prstGeom>
          <a:solidFill>
            <a:schemeClr val="bg1"/>
          </a:solidFill>
        </p:spPr>
        <p:txBody>
          <a:bodyPr wrap="square" rtlCol="0">
            <a:spAutoFit/>
          </a:bodyPr>
          <a:lstStyle/>
          <a:p>
            <a:r>
              <a:rPr lang="en-US" sz="2300" b="1" dirty="0">
                <a:solidFill>
                  <a:schemeClr val="accent6">
                    <a:lumMod val="50000"/>
                  </a:schemeClr>
                </a:solidFill>
              </a:rPr>
              <a:t>A More Agile, Adaptable Pedagogy—Organizing and Structuring Your (Suddenly) Online Course</a:t>
            </a:r>
          </a:p>
          <a:p>
            <a:endParaRPr lang="en-US" sz="3200" dirty="0">
              <a:solidFill>
                <a:schemeClr val="accent6">
                  <a:lumMod val="50000"/>
                </a:schemeClr>
              </a:solidFill>
            </a:endParaRPr>
          </a:p>
          <a:p>
            <a:r>
              <a:rPr lang="en-US" sz="2400" b="1" dirty="0"/>
              <a:t>To get started thinking about how to organize your online course, </a:t>
            </a:r>
            <a:br>
              <a:rPr lang="en-US" sz="2400" b="1" dirty="0"/>
            </a:br>
            <a:r>
              <a:rPr lang="en-US" sz="2400" b="1" dirty="0"/>
              <a:t>it might be helpful to think about how, no matter your discipline,</a:t>
            </a:r>
            <a:br>
              <a:rPr lang="en-US" sz="2400" b="1" dirty="0"/>
            </a:br>
            <a:r>
              <a:rPr lang="en-US" sz="2400" b="1" dirty="0"/>
              <a:t>instructors have three basic things that they do in each class: </a:t>
            </a:r>
            <a:br>
              <a:rPr lang="en-US" sz="2400" b="1" dirty="0"/>
            </a:br>
            <a:endParaRPr lang="en-US" sz="2400" b="1" dirty="0"/>
          </a:p>
          <a:p>
            <a:pPr marL="342900" indent="-342900" fontAlgn="base">
              <a:buFont typeface="+mj-lt"/>
              <a:buAutoNum type="arabicPeriod"/>
            </a:pPr>
            <a:r>
              <a:rPr lang="en-US" sz="2400" dirty="0"/>
              <a:t>Present your content, information, </a:t>
            </a:r>
            <a:br>
              <a:rPr lang="en-US" sz="2400" dirty="0"/>
            </a:br>
            <a:r>
              <a:rPr lang="en-US" sz="2400" dirty="0"/>
              <a:t>materials, experiences to students</a:t>
            </a:r>
            <a:br>
              <a:rPr lang="en-US" sz="2400" dirty="0"/>
            </a:br>
            <a:endParaRPr lang="en-US" sz="2400" dirty="0"/>
          </a:p>
          <a:p>
            <a:pPr marL="342900" indent="-342900" fontAlgn="base">
              <a:buFont typeface="+mj-lt"/>
              <a:buAutoNum type="arabicPeriod"/>
            </a:pPr>
            <a:r>
              <a:rPr lang="en-US" sz="2400" dirty="0"/>
              <a:t>Receive assignments, information, ideas </a:t>
            </a:r>
            <a:br>
              <a:rPr lang="en-US" sz="2400" dirty="0"/>
            </a:br>
            <a:r>
              <a:rPr lang="en-US" sz="2400" dirty="0"/>
              <a:t>from students</a:t>
            </a:r>
            <a:br>
              <a:rPr lang="en-US" sz="2400" dirty="0"/>
            </a:br>
            <a:endParaRPr lang="en-US" sz="2400" dirty="0"/>
          </a:p>
          <a:p>
            <a:pPr marL="342900" indent="-342900" fontAlgn="base">
              <a:buFont typeface="+mj-lt"/>
              <a:buAutoNum type="arabicPeriod"/>
            </a:pPr>
            <a:r>
              <a:rPr lang="en-US" sz="2400" dirty="0"/>
              <a:t>Communicate and interact with your </a:t>
            </a:r>
            <a:br>
              <a:rPr lang="en-US" sz="2400" dirty="0"/>
            </a:br>
            <a:r>
              <a:rPr lang="en-US" sz="2400" dirty="0"/>
              <a:t>students</a:t>
            </a:r>
          </a:p>
          <a:p>
            <a:pPr fontAlgn="base"/>
            <a:endParaRPr lang="en-US" b="1" dirty="0"/>
          </a:p>
          <a:p>
            <a:pPr fontAlgn="base"/>
            <a:r>
              <a:rPr lang="en-US" sz="2400" b="1" dirty="0">
                <a:latin typeface="+mj-lt"/>
              </a:rPr>
              <a:t>     * It can help students if this is reflected in your course menu.</a:t>
            </a:r>
            <a:br>
              <a:rPr lang="en-US" sz="2400" b="1" dirty="0">
                <a:latin typeface="+mj-lt"/>
              </a:rPr>
            </a:br>
            <a:endParaRPr lang="en-US" sz="2000" b="1" dirty="0"/>
          </a:p>
        </p:txBody>
      </p:sp>
      <p:pic>
        <p:nvPicPr>
          <p:cNvPr id="6" name="Picture 5" descr="Sample course menu, organized by Content, Assignments, and Communications">
            <a:extLst>
              <a:ext uri="{FF2B5EF4-FFF2-40B4-BE49-F238E27FC236}">
                <a16:creationId xmlns:a16="http://schemas.microsoft.com/office/drawing/2014/main" id="{6F1A59AC-7A3B-CC45-A8C7-BCEE09B92699}"/>
              </a:ext>
            </a:extLst>
          </p:cNvPr>
          <p:cNvPicPr/>
          <p:nvPr/>
        </p:nvPicPr>
        <p:blipFill>
          <a:blip r:embed="rId4">
            <a:extLst>
              <a:ext uri="{28A0092B-C50C-407E-A947-70E740481C1C}">
                <a14:useLocalDpi xmlns:a14="http://schemas.microsoft.com/office/drawing/2010/main" val="0"/>
              </a:ext>
            </a:extLst>
          </a:blip>
          <a:stretch>
            <a:fillRect/>
          </a:stretch>
        </p:blipFill>
        <p:spPr>
          <a:xfrm>
            <a:off x="8900478" y="1364039"/>
            <a:ext cx="2872422" cy="5054977"/>
          </a:xfrm>
          <a:prstGeom prst="rect">
            <a:avLst/>
          </a:prstGeom>
        </p:spPr>
      </p:pic>
      <p:sp>
        <p:nvSpPr>
          <p:cNvPr id="7" name="TextBox 6">
            <a:extLst>
              <a:ext uri="{FF2B5EF4-FFF2-40B4-BE49-F238E27FC236}">
                <a16:creationId xmlns:a16="http://schemas.microsoft.com/office/drawing/2014/main" id="{4589A467-F244-F14F-AAA1-657ACFB7F13C}"/>
              </a:ext>
            </a:extLst>
          </p:cNvPr>
          <p:cNvSpPr txBox="1"/>
          <p:nvPr/>
        </p:nvSpPr>
        <p:spPr>
          <a:xfrm>
            <a:off x="8159841" y="5688942"/>
            <a:ext cx="643073" cy="584775"/>
          </a:xfrm>
          <a:prstGeom prst="rect">
            <a:avLst/>
          </a:prstGeom>
          <a:noFill/>
        </p:spPr>
        <p:txBody>
          <a:bodyPr wrap="square" rtlCol="0">
            <a:spAutoFit/>
          </a:bodyPr>
          <a:lstStyle/>
          <a:p>
            <a:r>
              <a:rPr lang="en-US" sz="3200" b="1" dirty="0"/>
              <a:t>👉🏼</a:t>
            </a:r>
            <a:endParaRPr lang="en-US" sz="3200" dirty="0"/>
          </a:p>
        </p:txBody>
      </p:sp>
    </p:spTree>
    <p:extLst>
      <p:ext uri="{BB962C8B-B14F-4D97-AF65-F5344CB8AC3E}">
        <p14:creationId xmlns:p14="http://schemas.microsoft.com/office/powerpoint/2010/main" val="1473031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463308"/>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Presenting Your Content</a:t>
            </a:r>
          </a:p>
          <a:p>
            <a:endParaRPr lang="en-US" sz="2000" dirty="0">
              <a:solidFill>
                <a:schemeClr val="accent6">
                  <a:lumMod val="50000"/>
                </a:schemeClr>
              </a:solidFill>
            </a:endParaRPr>
          </a:p>
          <a:p>
            <a:r>
              <a:rPr lang="en-US" sz="2400" b="1" dirty="0">
                <a:solidFill>
                  <a:srgbClr val="011893"/>
                </a:solidFill>
              </a:rPr>
              <a:t>Focus on the basics: </a:t>
            </a:r>
          </a:p>
          <a:p>
            <a:r>
              <a:rPr lang="en-US" sz="2400" b="1" dirty="0">
                <a:solidFill>
                  <a:srgbClr val="011893"/>
                </a:solidFill>
              </a:rPr>
              <a:t>This is a great time</a:t>
            </a:r>
          </a:p>
          <a:p>
            <a:r>
              <a:rPr lang="en-US" sz="2400" b="1" dirty="0">
                <a:solidFill>
                  <a:srgbClr val="011893"/>
                </a:solidFill>
              </a:rPr>
              <a:t>to think about </a:t>
            </a:r>
          </a:p>
          <a:p>
            <a:r>
              <a:rPr lang="en-US" sz="2400" b="1" dirty="0">
                <a:solidFill>
                  <a:srgbClr val="011893"/>
                </a:solidFill>
              </a:rPr>
              <a:t>reverse design and </a:t>
            </a:r>
          </a:p>
          <a:p>
            <a:r>
              <a:rPr lang="en-US" sz="2400" b="1" dirty="0">
                <a:solidFill>
                  <a:srgbClr val="011893"/>
                </a:solidFill>
              </a:rPr>
              <a:t>some basic course </a:t>
            </a:r>
          </a:p>
          <a:p>
            <a:r>
              <a:rPr lang="en-US" sz="2400" b="1" dirty="0">
                <a:solidFill>
                  <a:srgbClr val="011893"/>
                </a:solidFill>
              </a:rPr>
              <a:t>mapping</a:t>
            </a:r>
            <a:r>
              <a:rPr lang="en-US" b="1" dirty="0">
                <a:solidFill>
                  <a:srgbClr val="011893"/>
                </a:solidFill>
              </a:rPr>
              <a:t>.</a:t>
            </a:r>
            <a:br>
              <a:rPr lang="en-US" b="1" dirty="0">
                <a:solidFill>
                  <a:srgbClr val="011893"/>
                </a:solidFill>
              </a:rPr>
            </a:br>
            <a:br>
              <a:rPr lang="en-US" sz="1200" b="1" dirty="0">
                <a:solidFill>
                  <a:srgbClr val="011893"/>
                </a:solidFill>
              </a:rPr>
            </a:br>
            <a:r>
              <a:rPr lang="en-US" sz="2400" b="1" dirty="0">
                <a:solidFill>
                  <a:srgbClr val="011893"/>
                </a:solidFill>
              </a:rPr>
              <a:t>Prioritize the </a:t>
            </a:r>
          </a:p>
          <a:p>
            <a:r>
              <a:rPr lang="en-US" sz="2400" b="1" dirty="0">
                <a:solidFill>
                  <a:srgbClr val="011893"/>
                </a:solidFill>
              </a:rPr>
              <a:t>student learning</a:t>
            </a:r>
          </a:p>
          <a:p>
            <a:r>
              <a:rPr lang="en-US" sz="2400" b="1" dirty="0">
                <a:solidFill>
                  <a:srgbClr val="011893"/>
                </a:solidFill>
              </a:rPr>
              <a:t>outcomes. </a:t>
            </a:r>
            <a:br>
              <a:rPr lang="en-US" sz="2400" b="1" dirty="0">
                <a:solidFill>
                  <a:srgbClr val="011893"/>
                </a:solidFill>
              </a:rPr>
            </a:br>
            <a:br>
              <a:rPr lang="en-US" sz="1600" b="1" dirty="0">
                <a:solidFill>
                  <a:srgbClr val="011893"/>
                </a:solidFill>
              </a:rPr>
            </a:br>
            <a:r>
              <a:rPr lang="en-US" sz="2400" b="1" dirty="0">
                <a:solidFill>
                  <a:srgbClr val="011893"/>
                </a:solidFill>
              </a:rPr>
              <a:t>“If they learn</a:t>
            </a:r>
          </a:p>
          <a:p>
            <a:r>
              <a:rPr lang="en-US" sz="2400" b="1" dirty="0">
                <a:solidFill>
                  <a:srgbClr val="011893"/>
                </a:solidFill>
              </a:rPr>
              <a:t>nothing else this</a:t>
            </a:r>
          </a:p>
          <a:p>
            <a:r>
              <a:rPr lang="en-US" sz="2400" b="1" dirty="0">
                <a:solidFill>
                  <a:srgbClr val="011893"/>
                </a:solidFill>
              </a:rPr>
              <a:t>semester, what</a:t>
            </a:r>
          </a:p>
          <a:p>
            <a:r>
              <a:rPr lang="en-US" sz="2400" b="1" dirty="0">
                <a:solidFill>
                  <a:srgbClr val="011893"/>
                </a:solidFill>
              </a:rPr>
              <a:t>must they learn</a:t>
            </a:r>
          </a:p>
          <a:p>
            <a:r>
              <a:rPr lang="en-US" sz="2400" b="1" dirty="0">
                <a:solidFill>
                  <a:srgbClr val="011893"/>
                </a:solidFill>
              </a:rPr>
              <a:t>and do to pass?”</a:t>
            </a:r>
            <a:endParaRPr lang="en-US" dirty="0">
              <a:solidFill>
                <a:srgbClr val="011893"/>
              </a:solidFill>
            </a:endParaRPr>
          </a:p>
        </p:txBody>
      </p:sp>
      <p:pic>
        <p:nvPicPr>
          <p:cNvPr id="17" name="Picture 16">
            <a:extLst>
              <a:ext uri="{FF2B5EF4-FFF2-40B4-BE49-F238E27FC236}">
                <a16:creationId xmlns:a16="http://schemas.microsoft.com/office/drawing/2014/main" id="{98E746AD-0D98-E942-8B3A-0EE84C22782C}"/>
              </a:ext>
            </a:extLst>
          </p:cNvPr>
          <p:cNvPicPr>
            <a:picLocks noChangeAspect="1"/>
          </p:cNvPicPr>
          <p:nvPr/>
        </p:nvPicPr>
        <p:blipFill>
          <a:blip r:embed="rId5"/>
          <a:stretch>
            <a:fillRect/>
          </a:stretch>
        </p:blipFill>
        <p:spPr>
          <a:xfrm>
            <a:off x="3086102" y="1162657"/>
            <a:ext cx="8774136" cy="5080980"/>
          </a:xfrm>
          <a:prstGeom prst="rect">
            <a:avLst/>
          </a:prstGeom>
        </p:spPr>
      </p:pic>
    </p:spTree>
    <p:extLst>
      <p:ext uri="{BB962C8B-B14F-4D97-AF65-F5344CB8AC3E}">
        <p14:creationId xmlns:p14="http://schemas.microsoft.com/office/powerpoint/2010/main" val="1926314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70975"/>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Presenting Your Content</a:t>
            </a:r>
          </a:p>
          <a:p>
            <a:endParaRPr lang="en-US" dirty="0">
              <a:solidFill>
                <a:schemeClr val="accent6">
                  <a:lumMod val="50000"/>
                </a:schemeClr>
              </a:solidFill>
            </a:endParaRPr>
          </a:p>
          <a:p>
            <a:r>
              <a:rPr lang="en-US" sz="2400" b="1" dirty="0">
                <a:solidFill>
                  <a:srgbClr val="011893"/>
                </a:solidFill>
              </a:rPr>
              <a:t>Organize your course menu in a way that makes the most sense to your </a:t>
            </a:r>
            <a:r>
              <a:rPr lang="en-US" sz="2400" b="1" i="1" dirty="0">
                <a:solidFill>
                  <a:srgbClr val="011893"/>
                </a:solidFill>
              </a:rPr>
              <a:t>students</a:t>
            </a:r>
            <a:r>
              <a:rPr lang="en-US" sz="2400" b="1" dirty="0">
                <a:solidFill>
                  <a:srgbClr val="011893"/>
                </a:solidFill>
              </a:rPr>
              <a:t>, given your discipline, course, and level</a:t>
            </a:r>
            <a:r>
              <a:rPr lang="en-US" b="1" dirty="0">
                <a:solidFill>
                  <a:srgbClr val="011893"/>
                </a:solidFill>
              </a:rPr>
              <a:t>.</a:t>
            </a:r>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solidFill>
                <a:schemeClr val="accent6">
                  <a:lumMod val="50000"/>
                </a:schemeClr>
              </a:solidFill>
            </a:endParaRPr>
          </a:p>
          <a:p>
            <a:endParaRPr lang="en-US" dirty="0">
              <a:solidFill>
                <a:schemeClr val="accent6">
                  <a:lumMod val="50000"/>
                </a:schemeClr>
              </a:solidFill>
            </a:endParaRPr>
          </a:p>
        </p:txBody>
      </p:sp>
      <p:pic>
        <p:nvPicPr>
          <p:cNvPr id="10" name="Picture 9" descr="Sample course menu that deletes the default Content and replaces it with links to each unit of study">
            <a:extLst>
              <a:ext uri="{FF2B5EF4-FFF2-40B4-BE49-F238E27FC236}">
                <a16:creationId xmlns:a16="http://schemas.microsoft.com/office/drawing/2014/main" id="{E42DFEE5-3D7D-7C45-8359-CC9557B7A4F3}"/>
              </a:ext>
            </a:extLst>
          </p:cNvPr>
          <p:cNvPicPr>
            <a:picLocks noChangeAspect="1"/>
          </p:cNvPicPr>
          <p:nvPr/>
        </p:nvPicPr>
        <p:blipFill>
          <a:blip r:embed="rId5"/>
          <a:stretch>
            <a:fillRect/>
          </a:stretch>
        </p:blipFill>
        <p:spPr>
          <a:xfrm>
            <a:off x="8406879" y="1834081"/>
            <a:ext cx="3343933" cy="4717334"/>
          </a:xfrm>
          <a:prstGeom prst="rect">
            <a:avLst/>
          </a:prstGeom>
        </p:spPr>
      </p:pic>
      <p:pic>
        <p:nvPicPr>
          <p:cNvPr id="12" name="Picture 11" descr="Sample course menu that maintains Content as a primary area for all course materials">
            <a:extLst>
              <a:ext uri="{FF2B5EF4-FFF2-40B4-BE49-F238E27FC236}">
                <a16:creationId xmlns:a16="http://schemas.microsoft.com/office/drawing/2014/main" id="{D9BB8D5A-BCAC-B14E-8F87-844EB0FFAE17}"/>
              </a:ext>
            </a:extLst>
          </p:cNvPr>
          <p:cNvPicPr>
            <a:picLocks noChangeAspect="1"/>
          </p:cNvPicPr>
          <p:nvPr/>
        </p:nvPicPr>
        <p:blipFill>
          <a:blip r:embed="rId3"/>
          <a:stretch>
            <a:fillRect/>
          </a:stretch>
        </p:blipFill>
        <p:spPr>
          <a:xfrm>
            <a:off x="420550" y="1973935"/>
            <a:ext cx="3552032" cy="4630327"/>
          </a:xfrm>
          <a:prstGeom prst="rect">
            <a:avLst/>
          </a:prstGeom>
        </p:spPr>
      </p:pic>
      <p:sp>
        <p:nvSpPr>
          <p:cNvPr id="13" name="TextBox 12">
            <a:extLst>
              <a:ext uri="{FF2B5EF4-FFF2-40B4-BE49-F238E27FC236}">
                <a16:creationId xmlns:a16="http://schemas.microsoft.com/office/drawing/2014/main" id="{513744F0-E169-6D43-BE07-172CAE2008D7}"/>
              </a:ext>
            </a:extLst>
          </p:cNvPr>
          <p:cNvSpPr txBox="1"/>
          <p:nvPr/>
        </p:nvSpPr>
        <p:spPr>
          <a:xfrm>
            <a:off x="4143377" y="2290779"/>
            <a:ext cx="1342249" cy="4247317"/>
          </a:xfrm>
          <a:prstGeom prst="rect">
            <a:avLst/>
          </a:prstGeom>
          <a:noFill/>
        </p:spPr>
        <p:txBody>
          <a:bodyPr wrap="square" rtlCol="0">
            <a:spAutoFit/>
          </a:bodyPr>
          <a:lstStyle/>
          <a:p>
            <a:r>
              <a:rPr lang="en-US" dirty="0">
                <a:solidFill>
                  <a:schemeClr val="tx1">
                    <a:lumMod val="75000"/>
                    <a:lumOff val="25000"/>
                  </a:schemeClr>
                </a:solidFill>
              </a:rPr>
              <a:t>This </a:t>
            </a:r>
            <a:br>
              <a:rPr lang="en-US" dirty="0">
                <a:solidFill>
                  <a:schemeClr val="tx1">
                    <a:lumMod val="75000"/>
                    <a:lumOff val="25000"/>
                  </a:schemeClr>
                </a:solidFill>
              </a:rPr>
            </a:br>
            <a:r>
              <a:rPr lang="en-US" dirty="0">
                <a:solidFill>
                  <a:schemeClr val="tx1">
                    <a:lumMod val="75000"/>
                    <a:lumOff val="25000"/>
                  </a:schemeClr>
                </a:solidFill>
              </a:rPr>
              <a:t>sample course menu maintains the default Content as the sole location of all course materials, which contains folders for each unit. </a:t>
            </a:r>
          </a:p>
        </p:txBody>
      </p:sp>
      <p:sp>
        <p:nvSpPr>
          <p:cNvPr id="14" name="TextBox 13">
            <a:extLst>
              <a:ext uri="{FF2B5EF4-FFF2-40B4-BE49-F238E27FC236}">
                <a16:creationId xmlns:a16="http://schemas.microsoft.com/office/drawing/2014/main" id="{990C37AE-E899-1F47-941A-58D5F64C5F99}"/>
              </a:ext>
            </a:extLst>
          </p:cNvPr>
          <p:cNvSpPr txBox="1"/>
          <p:nvPr/>
        </p:nvSpPr>
        <p:spPr>
          <a:xfrm>
            <a:off x="6786568" y="2303478"/>
            <a:ext cx="1177924" cy="4247317"/>
          </a:xfrm>
          <a:prstGeom prst="rect">
            <a:avLst/>
          </a:prstGeom>
          <a:noFill/>
        </p:spPr>
        <p:txBody>
          <a:bodyPr wrap="square" rtlCol="0">
            <a:spAutoFit/>
          </a:bodyPr>
          <a:lstStyle/>
          <a:p>
            <a:pPr algn="r"/>
            <a:r>
              <a:rPr lang="en-US" dirty="0">
                <a:solidFill>
                  <a:schemeClr val="tx1">
                    <a:lumMod val="75000"/>
                    <a:lumOff val="25000"/>
                  </a:schemeClr>
                </a:solidFill>
              </a:rPr>
              <a:t>This sample course menu removes Content as a main item &amp; adds </a:t>
            </a:r>
            <a:br>
              <a:rPr lang="en-US" dirty="0">
                <a:solidFill>
                  <a:schemeClr val="tx1">
                    <a:lumMod val="75000"/>
                    <a:lumOff val="25000"/>
                  </a:schemeClr>
                </a:solidFill>
              </a:rPr>
            </a:br>
            <a:r>
              <a:rPr lang="en-US" dirty="0">
                <a:solidFill>
                  <a:schemeClr val="tx1">
                    <a:lumMod val="75000"/>
                    <a:lumOff val="25000"/>
                  </a:schemeClr>
                </a:solidFill>
              </a:rPr>
              <a:t>links to each unit right </a:t>
            </a:r>
            <a:br>
              <a:rPr lang="en-US" dirty="0">
                <a:solidFill>
                  <a:schemeClr val="tx1">
                    <a:lumMod val="75000"/>
                    <a:lumOff val="25000"/>
                  </a:schemeClr>
                </a:solidFill>
              </a:rPr>
            </a:br>
            <a:r>
              <a:rPr lang="en-US" dirty="0">
                <a:solidFill>
                  <a:schemeClr val="tx1">
                    <a:lumMod val="75000"/>
                    <a:lumOff val="25000"/>
                  </a:schemeClr>
                </a:solidFill>
              </a:rPr>
              <a:t>in the</a:t>
            </a:r>
          </a:p>
          <a:p>
            <a:pPr algn="r"/>
            <a:r>
              <a:rPr lang="en-US" dirty="0">
                <a:solidFill>
                  <a:schemeClr val="tx1">
                    <a:lumMod val="75000"/>
                    <a:lumOff val="25000"/>
                  </a:schemeClr>
                </a:solidFill>
              </a:rPr>
              <a:t> course menu. </a:t>
            </a:r>
          </a:p>
        </p:txBody>
      </p:sp>
      <p:sp>
        <p:nvSpPr>
          <p:cNvPr id="15" name="TextBox 14">
            <a:extLst>
              <a:ext uri="{FF2B5EF4-FFF2-40B4-BE49-F238E27FC236}">
                <a16:creationId xmlns:a16="http://schemas.microsoft.com/office/drawing/2014/main" id="{96F2EE7B-7B0C-9D43-825B-6A80EED793CD}"/>
              </a:ext>
            </a:extLst>
          </p:cNvPr>
          <p:cNvSpPr txBox="1"/>
          <p:nvPr/>
        </p:nvSpPr>
        <p:spPr>
          <a:xfrm>
            <a:off x="3614738" y="2203462"/>
            <a:ext cx="528639" cy="584775"/>
          </a:xfrm>
          <a:prstGeom prst="rect">
            <a:avLst/>
          </a:prstGeom>
          <a:noFill/>
        </p:spPr>
        <p:txBody>
          <a:bodyPr wrap="square" rtlCol="0">
            <a:spAutoFit/>
          </a:bodyPr>
          <a:lstStyle/>
          <a:p>
            <a:r>
              <a:rPr lang="en-US" sz="3200" dirty="0">
                <a:solidFill>
                  <a:srgbClr val="0432FF"/>
                </a:solidFill>
              </a:rPr>
              <a:t>👈🏼</a:t>
            </a:r>
            <a:endParaRPr lang="en-US" sz="3200" dirty="0"/>
          </a:p>
        </p:txBody>
      </p:sp>
      <p:sp>
        <p:nvSpPr>
          <p:cNvPr id="16" name="TextBox 15">
            <a:extLst>
              <a:ext uri="{FF2B5EF4-FFF2-40B4-BE49-F238E27FC236}">
                <a16:creationId xmlns:a16="http://schemas.microsoft.com/office/drawing/2014/main" id="{18E95CD3-35A1-B44A-B03C-758DF5C6C03F}"/>
              </a:ext>
            </a:extLst>
          </p:cNvPr>
          <p:cNvSpPr txBox="1"/>
          <p:nvPr/>
        </p:nvSpPr>
        <p:spPr>
          <a:xfrm>
            <a:off x="7914464" y="2247121"/>
            <a:ext cx="528639" cy="584775"/>
          </a:xfrm>
          <a:prstGeom prst="rect">
            <a:avLst/>
          </a:prstGeom>
          <a:noFill/>
        </p:spPr>
        <p:txBody>
          <a:bodyPr wrap="square" rtlCol="0">
            <a:spAutoFit/>
          </a:bodyPr>
          <a:lstStyle/>
          <a:p>
            <a:r>
              <a:rPr lang="en-US" sz="3200" dirty="0">
                <a:solidFill>
                  <a:srgbClr val="0432FF"/>
                </a:solidFill>
              </a:rPr>
              <a:t>👉🏼</a:t>
            </a:r>
            <a:endParaRPr lang="en-US" sz="3200" dirty="0"/>
          </a:p>
        </p:txBody>
      </p:sp>
      <p:cxnSp>
        <p:nvCxnSpPr>
          <p:cNvPr id="6" name="Straight Connector 5">
            <a:extLst>
              <a:ext uri="{FF2B5EF4-FFF2-40B4-BE49-F238E27FC236}">
                <a16:creationId xmlns:a16="http://schemas.microsoft.com/office/drawing/2014/main" id="{50F22CC8-DAFD-D54A-BFD0-78881480F375}"/>
              </a:ext>
            </a:extLst>
          </p:cNvPr>
          <p:cNvCxnSpPr/>
          <p:nvPr/>
        </p:nvCxnSpPr>
        <p:spPr>
          <a:xfrm>
            <a:off x="6043959" y="2303478"/>
            <a:ext cx="0" cy="41893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960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4792C-9D25-7C42-AEF0-3299E0BBAFFF}"/>
              </a:ext>
            </a:extLst>
          </p:cNvPr>
          <p:cNvSpPr>
            <a:spLocks noGrp="1"/>
          </p:cNvSpPr>
          <p:nvPr>
            <p:ph idx="1"/>
          </p:nvPr>
        </p:nvSpPr>
        <p:spPr/>
        <p:txBody>
          <a:bodyPr/>
          <a:lstStyle/>
          <a:p>
            <a:endParaRPr lang="en-US"/>
          </a:p>
        </p:txBody>
      </p:sp>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3"/>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70975"/>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Presenting Your Content</a:t>
            </a:r>
          </a:p>
          <a:p>
            <a:endParaRPr lang="en-US" dirty="0">
              <a:solidFill>
                <a:schemeClr val="accent6">
                  <a:lumMod val="50000"/>
                </a:schemeClr>
              </a:solidFill>
            </a:endParaRPr>
          </a:p>
          <a:p>
            <a:r>
              <a:rPr lang="en-US" sz="2400" b="1" dirty="0">
                <a:solidFill>
                  <a:srgbClr val="011893"/>
                </a:solidFill>
              </a:rPr>
              <a:t>Provide clear instructions to students about how to navigate each section of your course so they can find your content—both written and video instructions.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b="1" dirty="0">
              <a:solidFill>
                <a:srgbClr val="0432FF"/>
              </a:solidFill>
            </a:endParaRPr>
          </a:p>
        </p:txBody>
      </p:sp>
      <p:pic>
        <p:nvPicPr>
          <p:cNvPr id="6" name="Picture 5" descr="Screencastify ">
            <a:extLst>
              <a:ext uri="{FF2B5EF4-FFF2-40B4-BE49-F238E27FC236}">
                <a16:creationId xmlns:a16="http://schemas.microsoft.com/office/drawing/2014/main" id="{37730D57-753E-6549-BDD6-38FCF673A754}"/>
              </a:ext>
            </a:extLst>
          </p:cNvPr>
          <p:cNvPicPr>
            <a:picLocks noChangeAspect="1"/>
          </p:cNvPicPr>
          <p:nvPr/>
        </p:nvPicPr>
        <p:blipFill>
          <a:blip r:embed="rId4"/>
          <a:stretch>
            <a:fillRect/>
          </a:stretch>
        </p:blipFill>
        <p:spPr>
          <a:xfrm>
            <a:off x="404806" y="2047870"/>
            <a:ext cx="11353800" cy="4457993"/>
          </a:xfrm>
          <a:prstGeom prst="rect">
            <a:avLst/>
          </a:prstGeom>
        </p:spPr>
      </p:pic>
      <p:pic>
        <p:nvPicPr>
          <p:cNvPr id="7" name="Picture 6" descr="Screencastify">
            <a:extLst>
              <a:ext uri="{FF2B5EF4-FFF2-40B4-BE49-F238E27FC236}">
                <a16:creationId xmlns:a16="http://schemas.microsoft.com/office/drawing/2014/main" id="{026D8194-B1AB-4F41-B4AE-EE6EDBFD97E6}"/>
              </a:ext>
            </a:extLst>
          </p:cNvPr>
          <p:cNvPicPr>
            <a:picLocks noChangeAspect="1"/>
          </p:cNvPicPr>
          <p:nvPr/>
        </p:nvPicPr>
        <p:blipFill>
          <a:blip r:embed="rId5"/>
          <a:stretch>
            <a:fillRect/>
          </a:stretch>
        </p:blipFill>
        <p:spPr>
          <a:xfrm>
            <a:off x="214312" y="2047870"/>
            <a:ext cx="3865226" cy="1216026"/>
          </a:xfrm>
          <a:prstGeom prst="rect">
            <a:avLst/>
          </a:prstGeom>
        </p:spPr>
      </p:pic>
    </p:spTree>
    <p:extLst>
      <p:ext uri="{BB962C8B-B14F-4D97-AF65-F5344CB8AC3E}">
        <p14:creationId xmlns:p14="http://schemas.microsoft.com/office/powerpoint/2010/main" val="1369890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9" name="Content Placeholder 8" descr="A screenshot of a cell phone&#10;&#10;Description automatically generated">
            <a:extLst>
              <a:ext uri="{FF2B5EF4-FFF2-40B4-BE49-F238E27FC236}">
                <a16:creationId xmlns:a16="http://schemas.microsoft.com/office/drawing/2014/main" id="{3177959B-5C5E-734B-B176-C897E5B5AF80}"/>
              </a:ext>
            </a:extLst>
          </p:cNvPr>
          <p:cNvPicPr>
            <a:picLocks noGrp="1" noChangeAspect="1"/>
          </p:cNvPicPr>
          <p:nvPr>
            <p:ph idx="1"/>
          </p:nvPr>
        </p:nvPicPr>
        <p:blipFill>
          <a:blip r:embed="rId3"/>
          <a:stretch>
            <a:fillRect/>
          </a:stretch>
        </p:blipFill>
        <p:spPr>
          <a:xfrm>
            <a:off x="3844983" y="1825625"/>
            <a:ext cx="4502033" cy="4351338"/>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70975"/>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Presenting Your Content</a:t>
            </a:r>
          </a:p>
          <a:p>
            <a:endParaRPr lang="en-US" dirty="0">
              <a:solidFill>
                <a:schemeClr val="accent6">
                  <a:lumMod val="50000"/>
                </a:schemeClr>
              </a:solidFill>
            </a:endParaRPr>
          </a:p>
          <a:p>
            <a:r>
              <a:rPr lang="en-US" sz="2400" b="1" dirty="0">
                <a:solidFill>
                  <a:srgbClr val="011893"/>
                </a:solidFill>
              </a:rPr>
              <a:t>Shorter is better! Design in the most mobile friendly and accessible manner you can.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2400" dirty="0"/>
          </a:p>
          <a:p>
            <a:endParaRPr lang="en-US" dirty="0"/>
          </a:p>
          <a:p>
            <a:endParaRPr lang="en-US" b="1" dirty="0">
              <a:solidFill>
                <a:srgbClr val="0432FF"/>
              </a:solidFill>
            </a:endParaRPr>
          </a:p>
        </p:txBody>
      </p:sp>
      <p:pic>
        <p:nvPicPr>
          <p:cNvPr id="11" name="Picture 10" descr="Designing for a mobile experience means breaking up your content into individual text pages, like with the syllabus. ">
            <a:extLst>
              <a:ext uri="{FF2B5EF4-FFF2-40B4-BE49-F238E27FC236}">
                <a16:creationId xmlns:a16="http://schemas.microsoft.com/office/drawing/2014/main" id="{DDDECA11-4BFD-4D41-B104-82D4214B4347}"/>
              </a:ext>
            </a:extLst>
          </p:cNvPr>
          <p:cNvPicPr>
            <a:picLocks noChangeAspect="1"/>
          </p:cNvPicPr>
          <p:nvPr/>
        </p:nvPicPr>
        <p:blipFill>
          <a:blip r:embed="rId3"/>
          <a:stretch>
            <a:fillRect/>
          </a:stretch>
        </p:blipFill>
        <p:spPr>
          <a:xfrm>
            <a:off x="550554" y="1486091"/>
            <a:ext cx="4853326" cy="4690872"/>
          </a:xfrm>
          <a:prstGeom prst="rect">
            <a:avLst/>
          </a:prstGeom>
        </p:spPr>
      </p:pic>
      <p:pic>
        <p:nvPicPr>
          <p:cNvPr id="13" name="Picture 12" descr="Designing for a mobile experience means breaking up your content into individual text pages, like with the syllabus. ">
            <a:extLst>
              <a:ext uri="{FF2B5EF4-FFF2-40B4-BE49-F238E27FC236}">
                <a16:creationId xmlns:a16="http://schemas.microsoft.com/office/drawing/2014/main" id="{6551098D-0F0F-F84B-BB6E-D47A3DA478DC}"/>
              </a:ext>
            </a:extLst>
          </p:cNvPr>
          <p:cNvPicPr>
            <a:picLocks noChangeAspect="1"/>
          </p:cNvPicPr>
          <p:nvPr/>
        </p:nvPicPr>
        <p:blipFill rotWithShape="1">
          <a:blip r:embed="rId5"/>
          <a:srcRect t="12639"/>
          <a:stretch/>
        </p:blipFill>
        <p:spPr>
          <a:xfrm>
            <a:off x="6937540" y="1275095"/>
            <a:ext cx="4416260" cy="4901868"/>
          </a:xfrm>
          <a:prstGeom prst="rect">
            <a:avLst/>
          </a:prstGeom>
        </p:spPr>
      </p:pic>
    </p:spTree>
    <p:extLst>
      <p:ext uri="{BB962C8B-B14F-4D97-AF65-F5344CB8AC3E}">
        <p14:creationId xmlns:p14="http://schemas.microsoft.com/office/powerpoint/2010/main" val="2164972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7" name="Content Placeholder 6" descr="A picture containing drawing&#10;&#10;Description automatically generated">
            <a:extLst>
              <a:ext uri="{FF2B5EF4-FFF2-40B4-BE49-F238E27FC236}">
                <a16:creationId xmlns:a16="http://schemas.microsoft.com/office/drawing/2014/main" id="{6DF691C3-080A-A247-82D9-2F00BA5A4349}"/>
              </a:ext>
            </a:extLst>
          </p:cNvPr>
          <p:cNvPicPr>
            <a:picLocks noGrp="1" noChangeAspect="1"/>
          </p:cNvPicPr>
          <p:nvPr>
            <p:ph idx="1"/>
          </p:nvPr>
        </p:nvPicPr>
        <p:blipFill>
          <a:blip r:embed="rId3"/>
          <a:stretch>
            <a:fillRect/>
          </a:stretch>
        </p:blipFill>
        <p:spPr>
          <a:xfrm>
            <a:off x="3756571" y="1825625"/>
            <a:ext cx="4678858" cy="4351338"/>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70975"/>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Presenting Your Content</a:t>
            </a:r>
          </a:p>
          <a:p>
            <a:endParaRPr lang="en-US" dirty="0">
              <a:solidFill>
                <a:schemeClr val="accent6">
                  <a:lumMod val="50000"/>
                </a:schemeClr>
              </a:solidFill>
            </a:endParaRPr>
          </a:p>
          <a:p>
            <a:r>
              <a:rPr lang="en-US" sz="2400" b="1" dirty="0">
                <a:solidFill>
                  <a:srgbClr val="011893"/>
                </a:solidFill>
              </a:rPr>
              <a:t>Shorter is better! Design in the most mobile friendly and accessible manner you can.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2800" dirty="0"/>
          </a:p>
          <a:p>
            <a:endParaRPr lang="en-US" dirty="0"/>
          </a:p>
          <a:p>
            <a:endParaRPr lang="en-US" b="1" dirty="0">
              <a:solidFill>
                <a:srgbClr val="0432FF"/>
              </a:solidFill>
            </a:endParaRPr>
          </a:p>
        </p:txBody>
      </p:sp>
      <p:pic>
        <p:nvPicPr>
          <p:cNvPr id="9" name="Picture 8" descr="PowerPoint logo">
            <a:extLst>
              <a:ext uri="{FF2B5EF4-FFF2-40B4-BE49-F238E27FC236}">
                <a16:creationId xmlns:a16="http://schemas.microsoft.com/office/drawing/2014/main" id="{5787ACD8-3074-0949-95A6-05FB4C07D348}"/>
              </a:ext>
            </a:extLst>
          </p:cNvPr>
          <p:cNvPicPr>
            <a:picLocks noChangeAspect="1"/>
          </p:cNvPicPr>
          <p:nvPr/>
        </p:nvPicPr>
        <p:blipFill>
          <a:blip r:embed="rId3"/>
          <a:stretch>
            <a:fillRect/>
          </a:stretch>
        </p:blipFill>
        <p:spPr>
          <a:xfrm>
            <a:off x="653853" y="2186875"/>
            <a:ext cx="1775541" cy="1651254"/>
          </a:xfrm>
          <a:prstGeom prst="rect">
            <a:avLst/>
          </a:prstGeom>
        </p:spPr>
      </p:pic>
      <p:pic>
        <p:nvPicPr>
          <p:cNvPr id="11" name="Picture 10" descr="Adobe PDF logo">
            <a:extLst>
              <a:ext uri="{FF2B5EF4-FFF2-40B4-BE49-F238E27FC236}">
                <a16:creationId xmlns:a16="http://schemas.microsoft.com/office/drawing/2014/main" id="{DBF10560-C297-284D-A497-3423BB81D2DD}"/>
              </a:ext>
            </a:extLst>
          </p:cNvPr>
          <p:cNvPicPr>
            <a:picLocks noChangeAspect="1"/>
          </p:cNvPicPr>
          <p:nvPr/>
        </p:nvPicPr>
        <p:blipFill>
          <a:blip r:embed="rId5"/>
          <a:stretch>
            <a:fillRect/>
          </a:stretch>
        </p:blipFill>
        <p:spPr>
          <a:xfrm>
            <a:off x="6836278" y="2071469"/>
            <a:ext cx="1599151" cy="1964291"/>
          </a:xfrm>
          <a:prstGeom prst="rect">
            <a:avLst/>
          </a:prstGeom>
        </p:spPr>
      </p:pic>
      <p:pic>
        <p:nvPicPr>
          <p:cNvPr id="15" name="Picture 14" descr="Microsoft Word logo">
            <a:extLst>
              <a:ext uri="{FF2B5EF4-FFF2-40B4-BE49-F238E27FC236}">
                <a16:creationId xmlns:a16="http://schemas.microsoft.com/office/drawing/2014/main" id="{504975D2-9C9D-824E-9E1F-11FBD68D9584}"/>
              </a:ext>
            </a:extLst>
          </p:cNvPr>
          <p:cNvPicPr>
            <a:picLocks noChangeAspect="1"/>
          </p:cNvPicPr>
          <p:nvPr/>
        </p:nvPicPr>
        <p:blipFill>
          <a:blip r:embed="rId6"/>
          <a:stretch>
            <a:fillRect/>
          </a:stretch>
        </p:blipFill>
        <p:spPr>
          <a:xfrm>
            <a:off x="4769752" y="2115125"/>
            <a:ext cx="1974800" cy="1838360"/>
          </a:xfrm>
          <a:prstGeom prst="rect">
            <a:avLst/>
          </a:prstGeom>
        </p:spPr>
      </p:pic>
      <p:pic>
        <p:nvPicPr>
          <p:cNvPr id="16" name="Picture 15" descr="Blackboard's Build Content &gt; Add blank page feature is best ">
            <a:extLst>
              <a:ext uri="{FF2B5EF4-FFF2-40B4-BE49-F238E27FC236}">
                <a16:creationId xmlns:a16="http://schemas.microsoft.com/office/drawing/2014/main" id="{C49719CC-09B4-B241-9E83-F4EB24A47CEE}"/>
              </a:ext>
            </a:extLst>
          </p:cNvPr>
          <p:cNvPicPr>
            <a:picLocks noChangeAspect="1"/>
          </p:cNvPicPr>
          <p:nvPr/>
        </p:nvPicPr>
        <p:blipFill>
          <a:blip r:embed="rId7"/>
          <a:stretch>
            <a:fillRect/>
          </a:stretch>
        </p:blipFill>
        <p:spPr>
          <a:xfrm>
            <a:off x="8165248" y="4187100"/>
            <a:ext cx="3544686" cy="2157128"/>
          </a:xfrm>
          <a:prstGeom prst="rect">
            <a:avLst/>
          </a:prstGeom>
        </p:spPr>
      </p:pic>
      <p:grpSp>
        <p:nvGrpSpPr>
          <p:cNvPr id="22" name="Group 21" descr="YouTube logo">
            <a:extLst>
              <a:ext uri="{FF2B5EF4-FFF2-40B4-BE49-F238E27FC236}">
                <a16:creationId xmlns:a16="http://schemas.microsoft.com/office/drawing/2014/main" id="{C66AFEAE-BF30-7341-A8FF-F6F76AA77F17}"/>
              </a:ext>
            </a:extLst>
          </p:cNvPr>
          <p:cNvGrpSpPr/>
          <p:nvPr/>
        </p:nvGrpSpPr>
        <p:grpSpPr>
          <a:xfrm>
            <a:off x="490718" y="4187535"/>
            <a:ext cx="2667000" cy="1922324"/>
            <a:chOff x="1175299" y="4480104"/>
            <a:chExt cx="2667000" cy="1922324"/>
          </a:xfrm>
        </p:grpSpPr>
        <p:pic>
          <p:nvPicPr>
            <p:cNvPr id="17" name="Picture 16">
              <a:extLst>
                <a:ext uri="{FF2B5EF4-FFF2-40B4-BE49-F238E27FC236}">
                  <a16:creationId xmlns:a16="http://schemas.microsoft.com/office/drawing/2014/main" id="{2F057F04-25BA-7C44-B395-9523287777AB}"/>
                </a:ext>
              </a:extLst>
            </p:cNvPr>
            <p:cNvPicPr>
              <a:picLocks noChangeAspect="1"/>
            </p:cNvPicPr>
            <p:nvPr/>
          </p:nvPicPr>
          <p:blipFill>
            <a:blip r:embed="rId8"/>
            <a:stretch>
              <a:fillRect/>
            </a:stretch>
          </p:blipFill>
          <p:spPr>
            <a:xfrm>
              <a:off x="1175299" y="5691228"/>
              <a:ext cx="2667000" cy="711200"/>
            </a:xfrm>
            <a:prstGeom prst="rect">
              <a:avLst/>
            </a:prstGeom>
          </p:spPr>
        </p:pic>
        <p:pic>
          <p:nvPicPr>
            <p:cNvPr id="19" name="Picture 18" descr="A close up of a sign&#10;&#10;Description automatically generated">
              <a:extLst>
                <a:ext uri="{FF2B5EF4-FFF2-40B4-BE49-F238E27FC236}">
                  <a16:creationId xmlns:a16="http://schemas.microsoft.com/office/drawing/2014/main" id="{907A6028-5AC4-5240-9EB4-86C95EFC933D}"/>
                </a:ext>
              </a:extLst>
            </p:cNvPr>
            <p:cNvPicPr>
              <a:picLocks noChangeAspect="1"/>
            </p:cNvPicPr>
            <p:nvPr/>
          </p:nvPicPr>
          <p:blipFill>
            <a:blip r:embed="rId9"/>
            <a:stretch>
              <a:fillRect/>
            </a:stretch>
          </p:blipFill>
          <p:spPr>
            <a:xfrm>
              <a:off x="1672502" y="4480104"/>
              <a:ext cx="1701800" cy="1181100"/>
            </a:xfrm>
            <a:prstGeom prst="rect">
              <a:avLst/>
            </a:prstGeom>
          </p:spPr>
        </p:pic>
      </p:grpSp>
      <p:pic>
        <p:nvPicPr>
          <p:cNvPr id="20" name="Picture 19" descr="Audio-narrated PowerPoint slides">
            <a:extLst>
              <a:ext uri="{FF2B5EF4-FFF2-40B4-BE49-F238E27FC236}">
                <a16:creationId xmlns:a16="http://schemas.microsoft.com/office/drawing/2014/main" id="{02AEDA78-4CCD-944D-A978-C475E6BF5A12}"/>
              </a:ext>
            </a:extLst>
          </p:cNvPr>
          <p:cNvPicPr>
            <a:picLocks noChangeAspect="1"/>
          </p:cNvPicPr>
          <p:nvPr/>
        </p:nvPicPr>
        <p:blipFill>
          <a:blip r:embed="rId10"/>
          <a:stretch>
            <a:fillRect/>
          </a:stretch>
        </p:blipFill>
        <p:spPr>
          <a:xfrm>
            <a:off x="2540018" y="2299737"/>
            <a:ext cx="1775541" cy="1503016"/>
          </a:xfrm>
          <a:prstGeom prst="rect">
            <a:avLst/>
          </a:prstGeom>
        </p:spPr>
      </p:pic>
      <p:sp>
        <p:nvSpPr>
          <p:cNvPr id="23" name="TextBox 22">
            <a:extLst>
              <a:ext uri="{FF2B5EF4-FFF2-40B4-BE49-F238E27FC236}">
                <a16:creationId xmlns:a16="http://schemas.microsoft.com/office/drawing/2014/main" id="{16EF0CC6-73DC-504D-B328-DEBDE3DAD5AE}"/>
              </a:ext>
            </a:extLst>
          </p:cNvPr>
          <p:cNvSpPr txBox="1"/>
          <p:nvPr/>
        </p:nvSpPr>
        <p:spPr>
          <a:xfrm>
            <a:off x="1567401" y="1587694"/>
            <a:ext cx="1570045" cy="369332"/>
          </a:xfrm>
          <a:prstGeom prst="rect">
            <a:avLst/>
          </a:prstGeom>
          <a:noFill/>
        </p:spPr>
        <p:txBody>
          <a:bodyPr wrap="square" rtlCol="0">
            <a:spAutoFit/>
          </a:bodyPr>
          <a:lstStyle/>
          <a:p>
            <a:r>
              <a:rPr lang="en-US" dirty="0"/>
              <a:t>less accessible</a:t>
            </a:r>
          </a:p>
        </p:txBody>
      </p:sp>
      <p:sp>
        <p:nvSpPr>
          <p:cNvPr id="24" name="TextBox 23">
            <a:extLst>
              <a:ext uri="{FF2B5EF4-FFF2-40B4-BE49-F238E27FC236}">
                <a16:creationId xmlns:a16="http://schemas.microsoft.com/office/drawing/2014/main" id="{ACC148E4-77F8-F444-825A-DF5449493365}"/>
              </a:ext>
            </a:extLst>
          </p:cNvPr>
          <p:cNvSpPr txBox="1"/>
          <p:nvPr/>
        </p:nvSpPr>
        <p:spPr>
          <a:xfrm>
            <a:off x="5966890" y="1581628"/>
            <a:ext cx="1713659" cy="369332"/>
          </a:xfrm>
          <a:prstGeom prst="rect">
            <a:avLst/>
          </a:prstGeom>
          <a:noFill/>
        </p:spPr>
        <p:txBody>
          <a:bodyPr wrap="square" rtlCol="0">
            <a:spAutoFit/>
          </a:bodyPr>
          <a:lstStyle/>
          <a:p>
            <a:r>
              <a:rPr lang="en-US" dirty="0"/>
              <a:t>more accessible</a:t>
            </a:r>
          </a:p>
        </p:txBody>
      </p:sp>
      <p:sp>
        <p:nvSpPr>
          <p:cNvPr id="25" name="TextBox 24">
            <a:extLst>
              <a:ext uri="{FF2B5EF4-FFF2-40B4-BE49-F238E27FC236}">
                <a16:creationId xmlns:a16="http://schemas.microsoft.com/office/drawing/2014/main" id="{2A444FD6-5BCB-6B48-8918-6072CBB8B629}"/>
              </a:ext>
            </a:extLst>
          </p:cNvPr>
          <p:cNvSpPr txBox="1"/>
          <p:nvPr/>
        </p:nvSpPr>
        <p:spPr>
          <a:xfrm>
            <a:off x="9967168" y="3787191"/>
            <a:ext cx="1713659" cy="369332"/>
          </a:xfrm>
          <a:prstGeom prst="rect">
            <a:avLst/>
          </a:prstGeom>
          <a:noFill/>
        </p:spPr>
        <p:txBody>
          <a:bodyPr wrap="square" rtlCol="0">
            <a:spAutoFit/>
          </a:bodyPr>
          <a:lstStyle/>
          <a:p>
            <a:r>
              <a:rPr lang="en-US" dirty="0"/>
              <a:t>most accessible</a:t>
            </a:r>
          </a:p>
        </p:txBody>
      </p:sp>
    </p:spTree>
    <p:extLst>
      <p:ext uri="{BB962C8B-B14F-4D97-AF65-F5344CB8AC3E}">
        <p14:creationId xmlns:p14="http://schemas.microsoft.com/office/powerpoint/2010/main" val="3226916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7" name="Content Placeholder 6" descr="A picture containing drawing&#10;&#10;Description automatically generated">
            <a:extLst>
              <a:ext uri="{FF2B5EF4-FFF2-40B4-BE49-F238E27FC236}">
                <a16:creationId xmlns:a16="http://schemas.microsoft.com/office/drawing/2014/main" id="{6DF691C3-080A-A247-82D9-2F00BA5A4349}"/>
              </a:ext>
            </a:extLst>
          </p:cNvPr>
          <p:cNvPicPr>
            <a:picLocks noGrp="1" noChangeAspect="1"/>
          </p:cNvPicPr>
          <p:nvPr>
            <p:ph idx="1"/>
          </p:nvPr>
        </p:nvPicPr>
        <p:blipFill>
          <a:blip r:embed="rId3"/>
          <a:stretch>
            <a:fillRect/>
          </a:stretch>
        </p:blipFill>
        <p:spPr>
          <a:xfrm>
            <a:off x="3756571" y="1825625"/>
            <a:ext cx="4678858" cy="4351338"/>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40197"/>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Receiving Student Work</a:t>
            </a:r>
          </a:p>
          <a:p>
            <a:endParaRPr lang="en-US" dirty="0">
              <a:solidFill>
                <a:schemeClr val="accent6">
                  <a:lumMod val="50000"/>
                </a:schemeClr>
              </a:solidFill>
            </a:endParaRPr>
          </a:p>
          <a:p>
            <a:r>
              <a:rPr lang="en-US" sz="2400" b="1" dirty="0">
                <a:solidFill>
                  <a:srgbClr val="011893"/>
                </a:solidFill>
              </a:rPr>
              <a:t>Select tools by focusing on affordances. </a:t>
            </a:r>
          </a:p>
          <a:p>
            <a:endParaRPr lang="en-US" dirty="0"/>
          </a:p>
          <a:p>
            <a:pPr marL="182880"/>
            <a:r>
              <a:rPr lang="en-US" dirty="0"/>
              <a:t>Rather than try to learn all of the tools in your course management system (CMS)—which can be exhausting, and </a:t>
            </a:r>
            <a:br>
              <a:rPr lang="en-US" dirty="0"/>
            </a:br>
            <a:r>
              <a:rPr lang="en-US" dirty="0"/>
              <a:t>besides you don’t need all the bells and whistles—instead jot down what you need to accomplish.  </a:t>
            </a:r>
            <a:br>
              <a:rPr lang="en-US" dirty="0"/>
            </a:br>
            <a:br>
              <a:rPr lang="en-US" dirty="0"/>
            </a:br>
            <a:r>
              <a:rPr lang="en-US" dirty="0"/>
              <a:t>Work with a knowledgeable colleague to determine which tools are best for the job. To determine affordances, I have faculty fill in sentences like this for me:</a:t>
            </a:r>
          </a:p>
          <a:p>
            <a:pPr marL="182880"/>
            <a:endParaRPr lang="en-US" dirty="0"/>
          </a:p>
          <a:p>
            <a:pPr marL="182880" algn="ctr"/>
            <a:r>
              <a:rPr lang="en-US" sz="2400" b="1" dirty="0">
                <a:solidFill>
                  <a:srgbClr val="011893"/>
                </a:solidFill>
              </a:rPr>
              <a:t>Because I need students to do </a:t>
            </a:r>
            <a:r>
              <a:rPr lang="en-US" sz="2400" b="1" u="sng" dirty="0">
                <a:solidFill>
                  <a:srgbClr val="011893"/>
                </a:solidFill>
              </a:rPr>
              <a:t>__X__</a:t>
            </a:r>
            <a:r>
              <a:rPr lang="en-US" sz="2400" b="1" dirty="0">
                <a:solidFill>
                  <a:srgbClr val="011893"/>
                </a:solidFill>
              </a:rPr>
              <a:t>, I need a tool that allows me to do </a:t>
            </a:r>
            <a:r>
              <a:rPr lang="en-US" sz="2400" b="1" u="sng" dirty="0">
                <a:solidFill>
                  <a:srgbClr val="011893"/>
                </a:solidFill>
              </a:rPr>
              <a:t>__Y__</a:t>
            </a:r>
            <a:r>
              <a:rPr lang="en-US" sz="2400" b="1" dirty="0">
                <a:solidFill>
                  <a:srgbClr val="011893"/>
                </a:solidFill>
              </a:rPr>
              <a:t>.</a:t>
            </a:r>
          </a:p>
          <a:p>
            <a:pPr marL="182880"/>
            <a:endParaRPr lang="en-US" sz="2400" dirty="0"/>
          </a:p>
          <a:p>
            <a:pPr marL="182880"/>
            <a:r>
              <a:rPr lang="en-US" dirty="0"/>
              <a:t>Then I can advise which CMS tool is the simplest for the task. </a:t>
            </a:r>
            <a:br>
              <a:rPr lang="en-US" dirty="0"/>
            </a:br>
            <a:br>
              <a:rPr lang="en-US" dirty="0"/>
            </a:br>
            <a:r>
              <a:rPr lang="en-US" dirty="0"/>
              <a:t>For example, Blackboard offers eight tools by which students could submit an essay: discussion board, assignments, email, test, blog, wiki, journal, and even Collaborate if students read it aloud. </a:t>
            </a:r>
            <a:br>
              <a:rPr lang="en-US" dirty="0"/>
            </a:br>
            <a:br>
              <a:rPr lang="en-US" dirty="0"/>
            </a:br>
            <a:r>
              <a:rPr lang="en-US" dirty="0"/>
              <a:t>But if I know the professor wants other students to see that essay draft, I can advise against using assignments, email, </a:t>
            </a:r>
            <a:br>
              <a:rPr lang="en-US" dirty="0"/>
            </a:br>
            <a:r>
              <a:rPr lang="en-US" dirty="0"/>
              <a:t>or a test since those are accessible only to the instructor, and then I can share the pros and cons of the remaining </a:t>
            </a:r>
            <a:br>
              <a:rPr lang="en-US" dirty="0"/>
            </a:br>
            <a:r>
              <a:rPr lang="en-US" dirty="0"/>
              <a:t>options.</a:t>
            </a:r>
          </a:p>
          <a:p>
            <a:endParaRPr lang="en-US" sz="2800" dirty="0"/>
          </a:p>
        </p:txBody>
      </p:sp>
    </p:spTree>
    <p:extLst>
      <p:ext uri="{BB962C8B-B14F-4D97-AF65-F5344CB8AC3E}">
        <p14:creationId xmlns:p14="http://schemas.microsoft.com/office/powerpoint/2010/main" val="3520880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7" name="Content Placeholder 6" descr="A picture containing drawing&#10;&#10;Description automatically generated">
            <a:extLst>
              <a:ext uri="{FF2B5EF4-FFF2-40B4-BE49-F238E27FC236}">
                <a16:creationId xmlns:a16="http://schemas.microsoft.com/office/drawing/2014/main" id="{6DF691C3-080A-A247-82D9-2F00BA5A4349}"/>
              </a:ext>
            </a:extLst>
          </p:cNvPr>
          <p:cNvPicPr>
            <a:picLocks noGrp="1" noChangeAspect="1"/>
          </p:cNvPicPr>
          <p:nvPr>
            <p:ph idx="1"/>
          </p:nvPr>
        </p:nvPicPr>
        <p:blipFill>
          <a:blip r:embed="rId3"/>
          <a:stretch>
            <a:fillRect/>
          </a:stretch>
        </p:blipFill>
        <p:spPr>
          <a:xfrm>
            <a:off x="3756571" y="1825625"/>
            <a:ext cx="4678858" cy="4351338"/>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247864"/>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Receiving Student Work</a:t>
            </a:r>
          </a:p>
          <a:p>
            <a:endParaRPr lang="en-US" dirty="0">
              <a:solidFill>
                <a:schemeClr val="accent6">
                  <a:lumMod val="50000"/>
                </a:schemeClr>
              </a:solidFill>
            </a:endParaRPr>
          </a:p>
          <a:p>
            <a:r>
              <a:rPr lang="en-US" sz="2400" b="1" dirty="0">
                <a:solidFill>
                  <a:srgbClr val="011893"/>
                </a:solidFill>
              </a:rPr>
              <a:t>Make the most of your discussion boards. </a:t>
            </a:r>
          </a:p>
          <a:p>
            <a:endParaRPr lang="en-US" dirty="0"/>
          </a:p>
          <a:p>
            <a:pPr marL="182880"/>
            <a:r>
              <a:rPr lang="en-US" dirty="0"/>
              <a:t>These can quickly become stale, underused, and undervalued by students if the focus is on quantity over quality. </a:t>
            </a:r>
            <a:br>
              <a:rPr lang="en-US" dirty="0"/>
            </a:br>
            <a:br>
              <a:rPr lang="en-US" sz="800" dirty="0"/>
            </a:br>
            <a:endParaRPr lang="en-US" sz="800" dirty="0"/>
          </a:p>
          <a:p>
            <a:pPr marL="468630" indent="-285750">
              <a:buFont typeface="Wingdings" pitchFamily="2" charset="2"/>
              <a:buChar char="ü"/>
            </a:pPr>
            <a:r>
              <a:rPr lang="en-US" dirty="0"/>
              <a:t>Try cutting the number of discussion posts overall and emphasize quality over quantity in their postings. </a:t>
            </a:r>
            <a:br>
              <a:rPr lang="en-US" dirty="0"/>
            </a:br>
            <a:endParaRPr lang="en-US" dirty="0"/>
          </a:p>
          <a:p>
            <a:pPr marL="468630" indent="-285750">
              <a:buFont typeface="Wingdings" pitchFamily="2" charset="2"/>
              <a:buChar char="ü"/>
            </a:pPr>
            <a:r>
              <a:rPr lang="en-US" dirty="0"/>
              <a:t>Whenever possible, ask students to respond to questions that require them to incorporate </a:t>
            </a:r>
            <a:br>
              <a:rPr lang="en-US" dirty="0"/>
            </a:br>
            <a:endParaRPr lang="en-US" dirty="0"/>
          </a:p>
          <a:p>
            <a:pPr marL="982980" lvl="1" indent="-342900">
              <a:buFont typeface="+mj-lt"/>
              <a:buAutoNum type="arabicPeriod"/>
            </a:pPr>
            <a:r>
              <a:rPr lang="en-US" dirty="0"/>
              <a:t>course material / textual evidence</a:t>
            </a:r>
          </a:p>
          <a:p>
            <a:pPr marL="982980" lvl="1" indent="-342900">
              <a:buFont typeface="+mj-lt"/>
              <a:buAutoNum type="arabicPeriod"/>
            </a:pPr>
            <a:r>
              <a:rPr lang="en-US" dirty="0"/>
              <a:t>outside research </a:t>
            </a:r>
          </a:p>
          <a:p>
            <a:pPr marL="982980" lvl="1" indent="-342900">
              <a:buFont typeface="+mj-lt"/>
              <a:buAutoNum type="arabicPeriod"/>
            </a:pPr>
            <a:r>
              <a:rPr lang="en-US" dirty="0"/>
              <a:t>their own experiential evidence.</a:t>
            </a:r>
            <a:br>
              <a:rPr lang="en-US" dirty="0"/>
            </a:br>
            <a:endParaRPr lang="en-US" dirty="0"/>
          </a:p>
          <a:p>
            <a:pPr marL="468630" indent="-285750">
              <a:buFont typeface="Wingdings" pitchFamily="2" charset="2"/>
              <a:buChar char="ü"/>
            </a:pPr>
            <a:r>
              <a:rPr lang="en-US" dirty="0"/>
              <a:t> To encourage more robust replies between and among students, consider the 3CQ approach, which requires students to go beyond the “I agree” type responses; this requires that students post a </a:t>
            </a:r>
            <a:r>
              <a:rPr lang="en-US" u="sng" dirty="0"/>
              <a:t>c</a:t>
            </a:r>
            <a:r>
              <a:rPr lang="en-US" dirty="0"/>
              <a:t>ompliment, a </a:t>
            </a:r>
            <a:r>
              <a:rPr lang="en-US" u="sng" dirty="0"/>
              <a:t>c</a:t>
            </a:r>
            <a:r>
              <a:rPr lang="en-US" dirty="0"/>
              <a:t>omment, a </a:t>
            </a:r>
            <a:r>
              <a:rPr lang="en-US" u="sng" dirty="0"/>
              <a:t>c</a:t>
            </a:r>
            <a:r>
              <a:rPr lang="en-US" dirty="0"/>
              <a:t>onnection, plus a </a:t>
            </a:r>
            <a:r>
              <a:rPr lang="en-US" u="sng" dirty="0"/>
              <a:t>q</a:t>
            </a:r>
            <a:r>
              <a:rPr lang="en-US" dirty="0"/>
              <a:t>uestion.</a:t>
            </a:r>
            <a:br>
              <a:rPr lang="en-US" dirty="0"/>
            </a:br>
            <a:endParaRPr lang="en-US" dirty="0"/>
          </a:p>
          <a:p>
            <a:pPr marL="468630" indent="-285750">
              <a:buFont typeface="Wingdings" pitchFamily="2" charset="2"/>
              <a:buChar char="ü"/>
            </a:pPr>
            <a:r>
              <a:rPr lang="en-US" dirty="0"/>
              <a:t>Use the “muddiest point” technique: Have students post the three least clear points at the end of each unit, then you can post your responses to the “ muddiest” ones. </a:t>
            </a:r>
            <a:br>
              <a:rPr lang="en-US" dirty="0"/>
            </a:br>
            <a:endParaRPr lang="en-US" dirty="0"/>
          </a:p>
          <a:p>
            <a:pPr marL="468630" indent="-285750">
              <a:buFont typeface="Wingdings" pitchFamily="2" charset="2"/>
              <a:buChar char="ü"/>
            </a:pPr>
            <a:r>
              <a:rPr lang="en-US" dirty="0"/>
              <a:t>Contact disengaged students, especially early in the semester, to encourage them to participate. </a:t>
            </a:r>
          </a:p>
        </p:txBody>
      </p:sp>
    </p:spTree>
    <p:extLst>
      <p:ext uri="{BB962C8B-B14F-4D97-AF65-F5344CB8AC3E}">
        <p14:creationId xmlns:p14="http://schemas.microsoft.com/office/powerpoint/2010/main" val="74349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7" name="Content Placeholder 6" descr="A picture containing drawing&#10;&#10;Description automatically generated">
            <a:extLst>
              <a:ext uri="{FF2B5EF4-FFF2-40B4-BE49-F238E27FC236}">
                <a16:creationId xmlns:a16="http://schemas.microsoft.com/office/drawing/2014/main" id="{6DF691C3-080A-A247-82D9-2F00BA5A4349}"/>
              </a:ext>
            </a:extLst>
          </p:cNvPr>
          <p:cNvPicPr>
            <a:picLocks noGrp="1" noChangeAspect="1"/>
          </p:cNvPicPr>
          <p:nvPr>
            <p:ph idx="1"/>
          </p:nvPr>
        </p:nvPicPr>
        <p:blipFill>
          <a:blip r:embed="rId3"/>
          <a:stretch>
            <a:fillRect/>
          </a:stretch>
        </p:blipFill>
        <p:spPr>
          <a:xfrm>
            <a:off x="3756571" y="1825625"/>
            <a:ext cx="4678858" cy="4351338"/>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247864"/>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Receiving Student Work</a:t>
            </a:r>
          </a:p>
          <a:p>
            <a:endParaRPr lang="en-US" dirty="0">
              <a:solidFill>
                <a:schemeClr val="accent6">
                  <a:lumMod val="50000"/>
                </a:schemeClr>
              </a:solidFill>
            </a:endParaRPr>
          </a:p>
          <a:p>
            <a:r>
              <a:rPr lang="en-US" sz="2400" b="1" dirty="0">
                <a:solidFill>
                  <a:srgbClr val="011893"/>
                </a:solidFill>
              </a:rPr>
              <a:t>Make the most of quizzes and exams. </a:t>
            </a:r>
          </a:p>
          <a:p>
            <a:endParaRPr lang="en-US" dirty="0"/>
          </a:p>
          <a:p>
            <a:pPr marL="182880"/>
            <a:r>
              <a:rPr lang="en-US" dirty="0"/>
              <a:t>Work toward an effective mix of formative and summative assessments. </a:t>
            </a:r>
            <a:br>
              <a:rPr lang="en-US" dirty="0"/>
            </a:br>
            <a:br>
              <a:rPr lang="en-US" sz="800" dirty="0"/>
            </a:br>
            <a:endParaRPr lang="en-US" sz="800" dirty="0"/>
          </a:p>
          <a:p>
            <a:pPr marL="468630" indent="-285750">
              <a:buFont typeface="Wingdings" pitchFamily="2" charset="2"/>
              <a:buChar char="ü"/>
            </a:pPr>
            <a:r>
              <a:rPr lang="en-US" dirty="0"/>
              <a:t>Start with a syllabus quiz to highlight the most basic, fundamental course policies and procedures; this is especially helpful for students when their professors all have different approaches. </a:t>
            </a:r>
            <a:br>
              <a:rPr lang="en-US" dirty="0"/>
            </a:br>
            <a:endParaRPr lang="en-US" dirty="0"/>
          </a:p>
          <a:p>
            <a:pPr marL="468630" indent="-285750">
              <a:buFont typeface="Wingdings" pitchFamily="2" charset="2"/>
              <a:buChar char="ü"/>
            </a:pPr>
            <a:r>
              <a:rPr lang="en-US" dirty="0"/>
              <a:t>Develop a series of formative quizzes that are more low stakes grade wise. Most CMSs allow you to embed feedback </a:t>
            </a:r>
            <a:br>
              <a:rPr lang="en-US" dirty="0"/>
            </a:br>
            <a:r>
              <a:rPr lang="en-US" dirty="0"/>
              <a:t>on automatically graded quiz questions. </a:t>
            </a:r>
            <a:br>
              <a:rPr lang="en-US" dirty="0"/>
            </a:br>
            <a:br>
              <a:rPr lang="en-US" dirty="0"/>
            </a:br>
            <a:r>
              <a:rPr lang="en-US" dirty="0"/>
              <a:t>Use this feedback to add new information and content as part of your response and clarification. Let students know you’ll put that new information on the next exam. This better ensures they’ll go back to review their quizzes, along </a:t>
            </a:r>
            <a:br>
              <a:rPr lang="en-US" dirty="0"/>
            </a:br>
            <a:r>
              <a:rPr lang="en-US" dirty="0"/>
              <a:t>with your feedback and explanations, rather than just glance at the grade and walk away. </a:t>
            </a:r>
            <a:br>
              <a:rPr lang="en-US" dirty="0"/>
            </a:br>
            <a:endParaRPr lang="en-US" dirty="0"/>
          </a:p>
          <a:p>
            <a:pPr marL="468630" indent="-285750">
              <a:buFont typeface="Wingdings" pitchFamily="2" charset="2"/>
              <a:buChar char="ü"/>
            </a:pPr>
            <a:r>
              <a:rPr lang="en-US" dirty="0"/>
              <a:t>Explore alternatives to multiple choice! Multiple answer questions are a better assessment of student knowledge, </a:t>
            </a:r>
            <a:br>
              <a:rPr lang="en-US" dirty="0"/>
            </a:br>
            <a:r>
              <a:rPr lang="en-US" dirty="0"/>
              <a:t>and you can add a variety of other types (when using true/false, be sure to use the “pattern matching” feature). </a:t>
            </a:r>
            <a:br>
              <a:rPr lang="en-US" dirty="0"/>
            </a:br>
            <a:endParaRPr lang="en-US" dirty="0"/>
          </a:p>
          <a:p>
            <a:pPr marL="468630" indent="-285750">
              <a:buFont typeface="Wingdings" pitchFamily="2" charset="2"/>
              <a:buChar char="ü"/>
            </a:pPr>
            <a:r>
              <a:rPr lang="en-US" dirty="0"/>
              <a:t>Write more useful multiple choice questions by making them application questions. The less they can google the correct answer, the better your assessment. </a:t>
            </a:r>
          </a:p>
          <a:p>
            <a:pPr marL="182880"/>
            <a:r>
              <a:rPr lang="en-US" dirty="0"/>
              <a:t> </a:t>
            </a:r>
          </a:p>
        </p:txBody>
      </p:sp>
    </p:spTree>
    <p:extLst>
      <p:ext uri="{BB962C8B-B14F-4D97-AF65-F5344CB8AC3E}">
        <p14:creationId xmlns:p14="http://schemas.microsoft.com/office/powerpoint/2010/main" val="707144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7" name="Content Placeholder 6" descr="A picture containing drawing&#10;&#10;Description automatically generated">
            <a:extLst>
              <a:ext uri="{FF2B5EF4-FFF2-40B4-BE49-F238E27FC236}">
                <a16:creationId xmlns:a16="http://schemas.microsoft.com/office/drawing/2014/main" id="{6DF691C3-080A-A247-82D9-2F00BA5A4349}"/>
              </a:ext>
            </a:extLst>
          </p:cNvPr>
          <p:cNvPicPr>
            <a:picLocks noGrp="1" noChangeAspect="1"/>
          </p:cNvPicPr>
          <p:nvPr>
            <p:ph idx="1"/>
          </p:nvPr>
        </p:nvPicPr>
        <p:blipFill>
          <a:blip r:embed="rId3"/>
          <a:stretch>
            <a:fillRect/>
          </a:stretch>
        </p:blipFill>
        <p:spPr>
          <a:xfrm>
            <a:off x="3756571" y="1825625"/>
            <a:ext cx="4678858" cy="4351338"/>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247864"/>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Receiving Student Work</a:t>
            </a:r>
          </a:p>
          <a:p>
            <a:endParaRPr lang="en-US" dirty="0">
              <a:solidFill>
                <a:schemeClr val="accent6">
                  <a:lumMod val="50000"/>
                </a:schemeClr>
              </a:solidFill>
            </a:endParaRPr>
          </a:p>
          <a:p>
            <a:r>
              <a:rPr lang="en-US" sz="2400" b="1" dirty="0">
                <a:solidFill>
                  <a:srgbClr val="011893"/>
                </a:solidFill>
              </a:rPr>
              <a:t>Make the most of written assignments. </a:t>
            </a:r>
          </a:p>
          <a:p>
            <a:endParaRPr lang="en-US" dirty="0"/>
          </a:p>
          <a:p>
            <a:pPr marL="182880"/>
            <a:r>
              <a:rPr lang="en-US" dirty="0"/>
              <a:t>Students don’t have to hate writing, and you don’t have to hate grading their writing. </a:t>
            </a:r>
            <a:br>
              <a:rPr lang="en-US" dirty="0"/>
            </a:br>
            <a:br>
              <a:rPr lang="en-US" sz="800" dirty="0"/>
            </a:br>
            <a:endParaRPr lang="en-US" sz="800" dirty="0"/>
          </a:p>
          <a:p>
            <a:pPr marL="468630" indent="-285750">
              <a:buFont typeface="Wingdings" pitchFamily="2" charset="2"/>
              <a:buChar char="ü"/>
            </a:pPr>
            <a:r>
              <a:rPr lang="en-US" dirty="0"/>
              <a:t>For formal essays, provide models (sample student essays if possible) and use a tool like </a:t>
            </a:r>
            <a:r>
              <a:rPr lang="en-US" dirty="0" err="1"/>
              <a:t>Screencastify</a:t>
            </a:r>
            <a:r>
              <a:rPr lang="en-US" dirty="0"/>
              <a:t> to illustrate common issues and suggestions or “here’s what to do / here’s what not to do.” </a:t>
            </a:r>
            <a:br>
              <a:rPr lang="en-US" dirty="0"/>
            </a:br>
            <a:endParaRPr lang="en-US" dirty="0"/>
          </a:p>
          <a:p>
            <a:pPr marL="468630" indent="-285750">
              <a:buFont typeface="Wingdings" pitchFamily="2" charset="2"/>
              <a:buChar char="ü"/>
            </a:pPr>
            <a:r>
              <a:rPr lang="en-US" dirty="0"/>
              <a:t>Use plagiarism checking software mindfully. Design assignments that aren’t so readily plagiarized. Again, ones that incorporate course material, outside research, and experiential evidence help. Or have them do local, project-based research assignments.</a:t>
            </a:r>
            <a:br>
              <a:rPr lang="en-US" dirty="0"/>
            </a:br>
            <a:endParaRPr lang="en-US" dirty="0"/>
          </a:p>
          <a:p>
            <a:pPr marL="468630" indent="-285750">
              <a:buFont typeface="Wingdings" pitchFamily="2" charset="2"/>
              <a:buChar char="ü"/>
            </a:pPr>
            <a:r>
              <a:rPr lang="en-US" dirty="0"/>
              <a:t>Scaffold their writing by incorporating low stakes writing assignments.</a:t>
            </a:r>
            <a:br>
              <a:rPr lang="en-US" dirty="0"/>
            </a:br>
            <a:br>
              <a:rPr lang="en-US" dirty="0"/>
            </a:br>
            <a:r>
              <a:rPr lang="en-US" dirty="0"/>
              <a:t>Students could do collaborative writing using wikis early in the semester to establish knowledge of course terminology and add their own examples. </a:t>
            </a:r>
            <a:br>
              <a:rPr lang="en-US" dirty="0"/>
            </a:br>
            <a:br>
              <a:rPr lang="en-US" dirty="0"/>
            </a:br>
            <a:r>
              <a:rPr lang="en-US" dirty="0"/>
              <a:t>Students could get in the habit of writing a private journal to enhance self-reflection, improve meta-cognition, and keep practicing their writing skills. (If you assign a few points, these don’t take long to grade!) </a:t>
            </a:r>
            <a:br>
              <a:rPr lang="en-US" dirty="0"/>
            </a:br>
            <a:br>
              <a:rPr lang="en-US" dirty="0"/>
            </a:br>
            <a:r>
              <a:rPr lang="en-US" dirty="0"/>
              <a:t>For more social / public writing practice, consider using blogs.</a:t>
            </a:r>
          </a:p>
        </p:txBody>
      </p:sp>
    </p:spTree>
    <p:extLst>
      <p:ext uri="{BB962C8B-B14F-4D97-AF65-F5344CB8AC3E}">
        <p14:creationId xmlns:p14="http://schemas.microsoft.com/office/powerpoint/2010/main" val="2147428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7" name="Content Placeholder 6" descr="A picture containing drawing&#10;&#10;Description automatically generated">
            <a:extLst>
              <a:ext uri="{FF2B5EF4-FFF2-40B4-BE49-F238E27FC236}">
                <a16:creationId xmlns:a16="http://schemas.microsoft.com/office/drawing/2014/main" id="{6DF691C3-080A-A247-82D9-2F00BA5A4349}"/>
              </a:ext>
            </a:extLst>
          </p:cNvPr>
          <p:cNvPicPr>
            <a:picLocks noGrp="1" noChangeAspect="1"/>
          </p:cNvPicPr>
          <p:nvPr>
            <p:ph idx="1"/>
          </p:nvPr>
        </p:nvPicPr>
        <p:blipFill>
          <a:blip r:embed="rId3"/>
          <a:stretch>
            <a:fillRect/>
          </a:stretch>
        </p:blipFill>
        <p:spPr>
          <a:xfrm>
            <a:off x="3756571" y="1825625"/>
            <a:ext cx="4678858" cy="4351338"/>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247864"/>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Pedagogy—Some Advice for Communicating with Students</a:t>
            </a:r>
          </a:p>
          <a:p>
            <a:endParaRPr lang="en-US" dirty="0">
              <a:solidFill>
                <a:schemeClr val="accent6">
                  <a:lumMod val="50000"/>
                </a:schemeClr>
              </a:solidFill>
            </a:endParaRPr>
          </a:p>
          <a:p>
            <a:r>
              <a:rPr lang="en-US" sz="2400" b="1" dirty="0">
                <a:solidFill>
                  <a:srgbClr val="011893"/>
                </a:solidFill>
              </a:rPr>
              <a:t>Communication is critical. </a:t>
            </a:r>
          </a:p>
          <a:p>
            <a:endParaRPr lang="en-US" dirty="0"/>
          </a:p>
          <a:p>
            <a:pPr marL="182880"/>
            <a:r>
              <a:rPr lang="en-US" dirty="0"/>
              <a:t>Don’t let your students feel like they’re in “a classroom of one.” </a:t>
            </a:r>
            <a:br>
              <a:rPr lang="en-US" dirty="0"/>
            </a:br>
            <a:br>
              <a:rPr lang="en-US" sz="800" dirty="0"/>
            </a:br>
            <a:endParaRPr lang="en-US" sz="800" dirty="0"/>
          </a:p>
          <a:p>
            <a:pPr marL="468630" indent="-285750">
              <a:buFont typeface="Wingdings" pitchFamily="2" charset="2"/>
              <a:buChar char="ü"/>
            </a:pPr>
            <a:r>
              <a:rPr lang="en-US" dirty="0"/>
              <a:t>Communicate most frequently early in the semester and with the students who need the most encouragement. A brief email, even if you’re sending in bulk using BCC, can help students better comprehend how well they’re doing. </a:t>
            </a:r>
            <a:br>
              <a:rPr lang="en-US" dirty="0"/>
            </a:br>
            <a:endParaRPr lang="en-US" dirty="0"/>
          </a:p>
          <a:p>
            <a:pPr marL="468630" indent="-285750">
              <a:buFont typeface="Wingdings" pitchFamily="2" charset="2"/>
              <a:buChar char="ü"/>
            </a:pPr>
            <a:r>
              <a:rPr lang="en-US" dirty="0"/>
              <a:t>Students do not love email. Try other ways of communicating with them, e.g., private journals/discussions or blogs.</a:t>
            </a:r>
            <a:br>
              <a:rPr lang="en-US" dirty="0"/>
            </a:br>
            <a:endParaRPr lang="en-US" dirty="0"/>
          </a:p>
          <a:p>
            <a:pPr marL="468630" indent="-285750">
              <a:buFont typeface="Wingdings" pitchFamily="2" charset="2"/>
              <a:buChar char="ü"/>
            </a:pPr>
            <a:r>
              <a:rPr lang="en-US" dirty="0"/>
              <a:t>Use the CMS’s synchronous tools for online office hours with public (and private as needed) video chats.</a:t>
            </a:r>
            <a:br>
              <a:rPr lang="en-US" dirty="0"/>
            </a:br>
            <a:endParaRPr lang="en-US" dirty="0"/>
          </a:p>
          <a:p>
            <a:pPr marL="468630" indent="-285750">
              <a:buFont typeface="Wingdings" pitchFamily="2" charset="2"/>
              <a:buChar char="ü"/>
            </a:pPr>
            <a:r>
              <a:rPr lang="en-US" dirty="0"/>
              <a:t>Dial *67 and call them—the good old-fashioned telephone still works—even if you’re just leaving a voice message (students also do not love the phone). </a:t>
            </a:r>
            <a:br>
              <a:rPr lang="en-US" dirty="0"/>
            </a:br>
            <a:endParaRPr lang="en-US" dirty="0"/>
          </a:p>
          <a:p>
            <a:pPr marL="468630" indent="-285750">
              <a:buFont typeface="Wingdings" pitchFamily="2" charset="2"/>
              <a:buChar char="ü"/>
            </a:pPr>
            <a:r>
              <a:rPr lang="en-US" dirty="0"/>
              <a:t>You can use the announcements feature to share updates but also to share encouragements, helpful hints, and technology tips. You can set these up at the start of the semester so they go out on a regular weekly basis for an  enhanced sense of instructor presence. </a:t>
            </a:r>
            <a:br>
              <a:rPr lang="en-US" dirty="0"/>
            </a:br>
            <a:endParaRPr lang="en-US" dirty="0"/>
          </a:p>
          <a:p>
            <a:pPr marL="468630" indent="-285750">
              <a:buFont typeface="Wingdings" pitchFamily="2" charset="2"/>
              <a:buChar char="ü"/>
            </a:pPr>
            <a:r>
              <a:rPr lang="en-US" dirty="0"/>
              <a:t>Include a FAQ discussion forum. Assign points for students who post smart questions and who answer others’ questions correctly. </a:t>
            </a:r>
          </a:p>
        </p:txBody>
      </p:sp>
    </p:spTree>
    <p:extLst>
      <p:ext uri="{BB962C8B-B14F-4D97-AF65-F5344CB8AC3E}">
        <p14:creationId xmlns:p14="http://schemas.microsoft.com/office/powerpoint/2010/main" val="3546967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4792C-9D25-7C42-AEF0-3299E0BBAFFF}"/>
              </a:ext>
            </a:extLst>
          </p:cNvPr>
          <p:cNvSpPr>
            <a:spLocks noGrp="1"/>
          </p:cNvSpPr>
          <p:nvPr>
            <p:ph idx="1"/>
          </p:nvPr>
        </p:nvSpPr>
        <p:spPr/>
        <p:txBody>
          <a:bodyPr/>
          <a:lstStyle/>
          <a:p>
            <a:endParaRPr lang="en-US"/>
          </a:p>
        </p:txBody>
      </p:sp>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3"/>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13801"/>
            <a:ext cx="11758613" cy="6396175"/>
          </a:xfrm>
          <a:prstGeom prst="rect">
            <a:avLst/>
          </a:prstGeom>
          <a:solidFill>
            <a:schemeClr val="bg1"/>
          </a:solidFill>
        </p:spPr>
        <p:txBody>
          <a:bodyPr wrap="square" rtlCol="0" anchor="ctr" anchorCtr="0">
            <a:spAutoFit/>
          </a:bodyPr>
          <a:lstStyle/>
          <a:p>
            <a:pPr marL="182880" algn="ctr">
              <a:lnSpc>
                <a:spcPct val="110000"/>
              </a:lnSpc>
            </a:pPr>
            <a:r>
              <a:rPr lang="en-US" sz="4400" b="1" i="1" dirty="0"/>
              <a:t>Contact me</a:t>
            </a:r>
          </a:p>
          <a:p>
            <a:pPr marL="182880" algn="ctr">
              <a:lnSpc>
                <a:spcPct val="110000"/>
              </a:lnSpc>
            </a:pPr>
            <a:endParaRPr lang="en-US" sz="1400" b="1" i="1" dirty="0"/>
          </a:p>
          <a:p>
            <a:pPr marL="182880" algn="ctr">
              <a:lnSpc>
                <a:spcPct val="110000"/>
              </a:lnSpc>
            </a:pPr>
            <a:r>
              <a:rPr lang="en-US" sz="4800" b="1" dirty="0"/>
              <a:t>Cynthia Eaton</a:t>
            </a:r>
          </a:p>
          <a:p>
            <a:pPr marL="182880" algn="ctr">
              <a:lnSpc>
                <a:spcPct val="110000"/>
              </a:lnSpc>
            </a:pPr>
            <a:r>
              <a:rPr lang="en-US" sz="4800" b="1" dirty="0">
                <a:hlinkClick r:id="rId4"/>
              </a:rPr>
              <a:t>cynthia@fascc.org</a:t>
            </a:r>
            <a:endParaRPr lang="en-US" sz="4800" b="1" dirty="0"/>
          </a:p>
          <a:p>
            <a:pPr marL="182880" algn="ctr">
              <a:lnSpc>
                <a:spcPct val="110000"/>
              </a:lnSpc>
            </a:pPr>
            <a:br>
              <a:rPr lang="en-US" sz="3600" b="1" i="1" dirty="0"/>
            </a:br>
            <a:r>
              <a:rPr lang="en-US" sz="3600" b="1" i="1" dirty="0"/>
              <a:t>National Education Association webinars</a:t>
            </a:r>
          </a:p>
          <a:p>
            <a:pPr marL="182880">
              <a:lnSpc>
                <a:spcPct val="110000"/>
              </a:lnSpc>
            </a:pPr>
            <a:endParaRPr lang="en-US" sz="2000" b="1" i="1" dirty="0"/>
          </a:p>
          <a:p>
            <a:pPr marL="525780" indent="-342900">
              <a:lnSpc>
                <a:spcPct val="110000"/>
              </a:lnSpc>
              <a:buFont typeface="Arial" panose="020B0604020202020204" pitchFamily="34" charset="0"/>
              <a:buChar char="•"/>
            </a:pPr>
            <a:r>
              <a:rPr lang="en-US" sz="3200" b="1" dirty="0"/>
              <a:t>Part 1 — A More Agile, Adaptable Pedagogy —</a:t>
            </a:r>
            <a:r>
              <a:rPr lang="en-US" sz="3200" dirty="0"/>
              <a:t> </a:t>
            </a:r>
            <a:br>
              <a:rPr lang="en-US" sz="3200" dirty="0"/>
            </a:br>
            <a:r>
              <a:rPr lang="en-US" sz="3200" dirty="0"/>
              <a:t>                 Designing and Organizing Your (Suddenly) Online Course</a:t>
            </a:r>
          </a:p>
          <a:p>
            <a:pPr marL="525780" indent="-342900">
              <a:lnSpc>
                <a:spcPct val="110000"/>
              </a:lnSpc>
              <a:buFont typeface="Arial" panose="020B0604020202020204" pitchFamily="34" charset="0"/>
              <a:buChar char="•"/>
            </a:pPr>
            <a:r>
              <a:rPr lang="en-US" sz="3200" b="1" dirty="0"/>
              <a:t>Part 2 —</a:t>
            </a:r>
            <a:r>
              <a:rPr lang="en-US" sz="3200" b="1" i="1" dirty="0"/>
              <a:t> </a:t>
            </a:r>
            <a:r>
              <a:rPr lang="en-US" sz="3200" b="1" dirty="0"/>
              <a:t>A More Agile, Adaptable Pedagogy —</a:t>
            </a:r>
            <a:r>
              <a:rPr lang="en-US" sz="3200" dirty="0"/>
              <a:t> </a:t>
            </a:r>
            <a:br>
              <a:rPr lang="en-US" sz="3200" dirty="0"/>
            </a:br>
            <a:r>
              <a:rPr lang="en-US" sz="3200" dirty="0"/>
              <a:t>                Helping Students Develop Literacy &amp; Self-Regulation Skills</a:t>
            </a:r>
            <a:r>
              <a:rPr lang="en-US" sz="2800" dirty="0"/>
              <a:t>  </a:t>
            </a:r>
            <a:endParaRPr lang="en-US" sz="2800" i="1" dirty="0"/>
          </a:p>
        </p:txBody>
      </p:sp>
    </p:spTree>
    <p:extLst>
      <p:ext uri="{BB962C8B-B14F-4D97-AF65-F5344CB8AC3E}">
        <p14:creationId xmlns:p14="http://schemas.microsoft.com/office/powerpoint/2010/main" val="2147684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TotalTime>
  <Words>2536</Words>
  <Application>Microsoft Macintosh PowerPoint</Application>
  <PresentationFormat>Widescreen</PresentationFormat>
  <Paragraphs>203</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A More Agile, Adaptable Pedagogy— Organizing &amp; Structuring Your Online Course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More Agile, Adaptable Pedagogy— Organizing &amp; Structuring Your Online Course </dc:title>
  <dc:creator>Cynthia Eaton</dc:creator>
  <cp:lastModifiedBy>Cynthia Eaton</cp:lastModifiedBy>
  <cp:revision>46</cp:revision>
  <dcterms:created xsi:type="dcterms:W3CDTF">2020-04-23T15:22:29Z</dcterms:created>
  <dcterms:modified xsi:type="dcterms:W3CDTF">2020-06-23T01:33:17Z</dcterms:modified>
</cp:coreProperties>
</file>